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Miriam Fixed" panose="020B0509050101010101" pitchFamily="49" charset="-79"/>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95" d="100"/>
          <a:sy n="195" d="100"/>
        </p:scale>
        <p:origin x="154" y="23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32D9-15A3-1C4B-9059-6D1222F57CD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468B84D-D499-D241-B0CE-762A0A2664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1CFC124-2937-5E4D-A599-22DD595DFCB2}"/>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5" name="Footer Placeholder 4">
            <a:extLst>
              <a:ext uri="{FF2B5EF4-FFF2-40B4-BE49-F238E27FC236}">
                <a16:creationId xmlns:a16="http://schemas.microsoft.com/office/drawing/2014/main" id="{0411255B-FF7E-DA4B-9337-9F3E6FD89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FF6E5-7984-E945-96E8-1678C826693D}"/>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4160188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A927-4AD2-044F-8B1B-C08895D4C4F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493070-1907-DF49-946A-60A75B146D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21FB28-EE3F-F945-AD42-7CA6372CB5DE}"/>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5" name="Footer Placeholder 4">
            <a:extLst>
              <a:ext uri="{FF2B5EF4-FFF2-40B4-BE49-F238E27FC236}">
                <a16:creationId xmlns:a16="http://schemas.microsoft.com/office/drawing/2014/main" id="{4F7B9EFC-7E17-9141-8FE6-0DFA47A7E0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E0818-360B-304A-AD6A-120D52F2A0CE}"/>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3495600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DF398-4260-1346-B9A4-F07EF190A0B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3015C1-B070-4641-AA48-2BBD885971E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930FC5-CA67-534E-BC03-B24F134FED61}"/>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5" name="Footer Placeholder 4">
            <a:extLst>
              <a:ext uri="{FF2B5EF4-FFF2-40B4-BE49-F238E27FC236}">
                <a16:creationId xmlns:a16="http://schemas.microsoft.com/office/drawing/2014/main" id="{2F708D7D-841C-1B4C-B3A5-DD0121F760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D05CF-456B-1343-A26C-E64EC94C2EFD}"/>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3394169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A083-D4D4-C947-8B3D-6DDFFCD623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5A648C-7810-B249-8F97-660CF98D33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763B8F-D94B-C441-98EE-6782A6184CFA}"/>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5" name="Footer Placeholder 4">
            <a:extLst>
              <a:ext uri="{FF2B5EF4-FFF2-40B4-BE49-F238E27FC236}">
                <a16:creationId xmlns:a16="http://schemas.microsoft.com/office/drawing/2014/main" id="{8D90F7E1-250B-7040-A13B-F5760B8EE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AB2C8-8756-EB44-AACB-F2CAC5DAA36B}"/>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2787394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8A24D-DBF3-AB4C-A8CE-60DD32A5F5C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2E6091A-2831-A249-865D-B0278D0D5B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FFA061-830A-2C4F-A80A-88B6620AD848}"/>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5" name="Footer Placeholder 4">
            <a:extLst>
              <a:ext uri="{FF2B5EF4-FFF2-40B4-BE49-F238E27FC236}">
                <a16:creationId xmlns:a16="http://schemas.microsoft.com/office/drawing/2014/main" id="{6D84A8F1-28CA-B344-87BC-846309CE0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63134-1544-6D49-AF0B-15A9AAAC038E}"/>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349877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6B79-DD4E-A945-876D-54C04F6211C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BED5F0D-2E80-8D43-9C8E-517F6FCD79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3DC347C-DDA1-AE4F-BE8A-2F502522468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EAA315-018A-9D4B-A0AC-8A44B42FC361}"/>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6" name="Footer Placeholder 5">
            <a:extLst>
              <a:ext uri="{FF2B5EF4-FFF2-40B4-BE49-F238E27FC236}">
                <a16:creationId xmlns:a16="http://schemas.microsoft.com/office/drawing/2014/main" id="{51FBF8D6-1C9B-214A-B143-BCD79C55EF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F8F30-4EDF-9C42-94ED-CD4D65C4A39F}"/>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377702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1A72-404E-EC44-99D2-9DFD078163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E595C2-D75D-DF45-911F-13486B9C8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AFFDBAF-8BA3-6842-B222-C2C16C35E6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50A62A9-6833-8B48-ABF8-B25E6FD14A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BEAD2C-A027-974E-88A9-7B79FAE487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DBF43DB-042D-C147-B39D-BFE71CA042D2}"/>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8" name="Footer Placeholder 7">
            <a:extLst>
              <a:ext uri="{FF2B5EF4-FFF2-40B4-BE49-F238E27FC236}">
                <a16:creationId xmlns:a16="http://schemas.microsoft.com/office/drawing/2014/main" id="{60AE345C-D0B0-D244-91A4-A23C4BC81C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C76442-C50A-9345-B336-531EEDC4E54F}"/>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64823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7D12-6B80-5F40-A42A-509D7B5720F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7462F6-C93D-A549-825E-72EBAD94B2D6}"/>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4" name="Footer Placeholder 3">
            <a:extLst>
              <a:ext uri="{FF2B5EF4-FFF2-40B4-BE49-F238E27FC236}">
                <a16:creationId xmlns:a16="http://schemas.microsoft.com/office/drawing/2014/main" id="{1C1DDE0F-1DC9-6B4A-8B0B-ED886F10B3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05B6AC-C3C6-9C47-980D-1C98A48A6953}"/>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367189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645DE5-F041-B54E-9D02-BCDCBA0B429D}"/>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3" name="Footer Placeholder 2">
            <a:extLst>
              <a:ext uri="{FF2B5EF4-FFF2-40B4-BE49-F238E27FC236}">
                <a16:creationId xmlns:a16="http://schemas.microsoft.com/office/drawing/2014/main" id="{820C8865-6F7E-C742-9388-E53BB6454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4DFC4-F82A-2643-8127-8BAF58831212}"/>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277558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51055-B593-FF44-8280-172D49356F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3CE99A7-12D7-754B-A024-714F821263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F9C1769-C574-3346-8DC1-ADDE45D16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93FAFF-F43A-5949-BBE6-ABA39167368A}"/>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6" name="Footer Placeholder 5">
            <a:extLst>
              <a:ext uri="{FF2B5EF4-FFF2-40B4-BE49-F238E27FC236}">
                <a16:creationId xmlns:a16="http://schemas.microsoft.com/office/drawing/2014/main" id="{6B8AA6F5-479E-8343-87BD-5B87D0B51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86485-A8AD-D948-8D7D-6E5EA51494C8}"/>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79145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1653-BA73-FA43-A493-6EF73202F6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9A1D501-A60F-CB46-90FD-60029BE2B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84E91A-60F2-7D4C-948F-807AE8BCA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24221E-EE9A-4742-A1F4-3776F7AE88E2}"/>
              </a:ext>
            </a:extLst>
          </p:cNvPr>
          <p:cNvSpPr>
            <a:spLocks noGrp="1"/>
          </p:cNvSpPr>
          <p:nvPr>
            <p:ph type="dt" sz="half" idx="10"/>
          </p:nvPr>
        </p:nvSpPr>
        <p:spPr/>
        <p:txBody>
          <a:bodyPr/>
          <a:lstStyle/>
          <a:p>
            <a:fld id="{36CB0706-06D8-9A41-ABDF-E9A738AAF968}" type="datetimeFigureOut">
              <a:rPr lang="en-US" smtClean="0"/>
              <a:t>8/10/2020</a:t>
            </a:fld>
            <a:endParaRPr lang="en-US"/>
          </a:p>
        </p:txBody>
      </p:sp>
      <p:sp>
        <p:nvSpPr>
          <p:cNvPr id="6" name="Footer Placeholder 5">
            <a:extLst>
              <a:ext uri="{FF2B5EF4-FFF2-40B4-BE49-F238E27FC236}">
                <a16:creationId xmlns:a16="http://schemas.microsoft.com/office/drawing/2014/main" id="{84AFCB14-D06F-424D-8DCE-1EB869B5CC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2F0C1-A2E6-244C-9BEF-5447407F196A}"/>
              </a:ext>
            </a:extLst>
          </p:cNvPr>
          <p:cNvSpPr>
            <a:spLocks noGrp="1"/>
          </p:cNvSpPr>
          <p:nvPr>
            <p:ph type="sldNum" sz="quarter" idx="12"/>
          </p:nvPr>
        </p:nvSpPr>
        <p:spPr/>
        <p:txBody>
          <a:bodyPr/>
          <a:lstStyle/>
          <a:p>
            <a:fld id="{D4FFE306-F6F6-7346-8D28-D8F531D58D7F}" type="slidenum">
              <a:rPr lang="en-US" smtClean="0"/>
              <a:t>‹#›</a:t>
            </a:fld>
            <a:endParaRPr lang="en-US"/>
          </a:p>
        </p:txBody>
      </p:sp>
    </p:spTree>
    <p:extLst>
      <p:ext uri="{BB962C8B-B14F-4D97-AF65-F5344CB8AC3E}">
        <p14:creationId xmlns:p14="http://schemas.microsoft.com/office/powerpoint/2010/main" val="175472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EE0D53-FFF2-AC4B-9E26-40C579D844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24390E0-A156-354A-9B48-ED82C06086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B30847-37E6-1A43-BEE8-6D21472A3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B0706-06D8-9A41-ABDF-E9A738AAF968}" type="datetimeFigureOut">
              <a:rPr lang="en-US" smtClean="0"/>
              <a:t>8/10/2020</a:t>
            </a:fld>
            <a:endParaRPr lang="en-US"/>
          </a:p>
        </p:txBody>
      </p:sp>
      <p:sp>
        <p:nvSpPr>
          <p:cNvPr id="5" name="Footer Placeholder 4">
            <a:extLst>
              <a:ext uri="{FF2B5EF4-FFF2-40B4-BE49-F238E27FC236}">
                <a16:creationId xmlns:a16="http://schemas.microsoft.com/office/drawing/2014/main" id="{6C9344F3-3BAE-0C40-8976-C5B846BB8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6D59B2-C36F-F343-AA4A-0093CB42F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FE306-F6F6-7346-8D28-D8F531D58D7F}" type="slidenum">
              <a:rPr lang="en-US" smtClean="0"/>
              <a:t>‹#›</a:t>
            </a:fld>
            <a:endParaRPr lang="en-US"/>
          </a:p>
        </p:txBody>
      </p:sp>
    </p:spTree>
    <p:extLst>
      <p:ext uri="{BB962C8B-B14F-4D97-AF65-F5344CB8AC3E}">
        <p14:creationId xmlns:p14="http://schemas.microsoft.com/office/powerpoint/2010/main" val="2777937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fireworks&#10;&#10;Description automatically generated">
            <a:extLst>
              <a:ext uri="{FF2B5EF4-FFF2-40B4-BE49-F238E27FC236}">
                <a16:creationId xmlns:a16="http://schemas.microsoft.com/office/drawing/2014/main" id="{E32386E8-85FA-4142-93B9-559CC88A5746}"/>
              </a:ext>
            </a:extLst>
          </p:cNvPr>
          <p:cNvPicPr>
            <a:picLocks noGrp="1" noChangeAspect="1"/>
          </p:cNvPicPr>
          <p:nvPr>
            <p:ph idx="1"/>
          </p:nvPr>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1504" y="0"/>
            <a:ext cx="12191980" cy="6856718"/>
          </a:xfrm>
          <a:prstGeom prst="rect">
            <a:avLst/>
          </a:prstGeom>
        </p:spPr>
      </p:pic>
      <p:sp>
        <p:nvSpPr>
          <p:cNvPr id="7" name="Rectangle 6">
            <a:extLst>
              <a:ext uri="{FF2B5EF4-FFF2-40B4-BE49-F238E27FC236}">
                <a16:creationId xmlns:a16="http://schemas.microsoft.com/office/drawing/2014/main" id="{2D729F51-7612-4A45-A4C7-00C4FB8454E4}"/>
              </a:ext>
            </a:extLst>
          </p:cNvPr>
          <p:cNvSpPr/>
          <p:nvPr/>
        </p:nvSpPr>
        <p:spPr>
          <a:xfrm>
            <a:off x="0" y="5853368"/>
            <a:ext cx="12193200" cy="1004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p>
        </p:txBody>
      </p:sp>
      <p:pic>
        <p:nvPicPr>
          <p:cNvPr id="6" name="Picture 5">
            <a:extLst>
              <a:ext uri="{FF2B5EF4-FFF2-40B4-BE49-F238E27FC236}">
                <a16:creationId xmlns:a16="http://schemas.microsoft.com/office/drawing/2014/main" id="{45686B0A-AAD3-384B-A263-492D7483BD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43620" y="6004224"/>
            <a:ext cx="2292865" cy="752346"/>
          </a:xfrm>
          <a:prstGeom prst="rect">
            <a:avLst/>
          </a:prstGeom>
        </p:spPr>
      </p:pic>
      <p:sp>
        <p:nvSpPr>
          <p:cNvPr id="5" name="TextBox 4">
            <a:extLst>
              <a:ext uri="{FF2B5EF4-FFF2-40B4-BE49-F238E27FC236}">
                <a16:creationId xmlns:a16="http://schemas.microsoft.com/office/drawing/2014/main" id="{9F1EF04C-421F-364B-BBF7-CE1EF91D77ED}"/>
              </a:ext>
            </a:extLst>
          </p:cNvPr>
          <p:cNvSpPr txBox="1"/>
          <p:nvPr/>
        </p:nvSpPr>
        <p:spPr>
          <a:xfrm>
            <a:off x="381687" y="6026454"/>
            <a:ext cx="5712799" cy="707886"/>
          </a:xfrm>
          <a:prstGeom prst="rect">
            <a:avLst/>
          </a:prstGeom>
          <a:noFill/>
        </p:spPr>
        <p:txBody>
          <a:bodyPr wrap="square" rtlCol="0">
            <a:spAutoFit/>
          </a:bodyPr>
          <a:lstStyle/>
          <a:p>
            <a:r>
              <a:rPr lang="en-US" sz="4000" b="1" dirty="0">
                <a:solidFill>
                  <a:srgbClr val="253F92"/>
                </a:solidFill>
                <a:latin typeface="Miriam Fixed" panose="020B0509050101010101" pitchFamily="49" charset="-79"/>
                <a:cs typeface="Miriam Fixed" panose="020B0509050101010101" pitchFamily="49" charset="-79"/>
              </a:rPr>
              <a:t>THEMATIC MAPPING</a:t>
            </a:r>
          </a:p>
        </p:txBody>
      </p:sp>
    </p:spTree>
    <p:extLst>
      <p:ext uri="{BB962C8B-B14F-4D97-AF65-F5344CB8AC3E}">
        <p14:creationId xmlns:p14="http://schemas.microsoft.com/office/powerpoint/2010/main" val="1050238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AC15C-4342-394F-8A92-3B2DD6F27431}"/>
              </a:ext>
            </a:extLst>
          </p:cNvPr>
          <p:cNvSpPr/>
          <p:nvPr/>
        </p:nvSpPr>
        <p:spPr>
          <a:xfrm>
            <a:off x="0" y="0"/>
            <a:ext cx="12193200" cy="3430800"/>
          </a:xfrm>
          <a:prstGeom prst="rect">
            <a:avLst/>
          </a:prstGeom>
          <a:solidFill>
            <a:srgbClr val="253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Miriam Fixed" panose="020B0509050101010101" pitchFamily="49" charset="-79"/>
            </a:endParaRPr>
          </a:p>
        </p:txBody>
      </p:sp>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9" name="TextBox 8">
            <a:extLst>
              <a:ext uri="{FF2B5EF4-FFF2-40B4-BE49-F238E27FC236}">
                <a16:creationId xmlns:a16="http://schemas.microsoft.com/office/drawing/2014/main" id="{4291531C-AB55-C141-865E-5AA21731A8DE}"/>
              </a:ext>
            </a:extLst>
          </p:cNvPr>
          <p:cNvSpPr txBox="1"/>
          <p:nvPr/>
        </p:nvSpPr>
        <p:spPr>
          <a:xfrm>
            <a:off x="415041" y="331359"/>
            <a:ext cx="11286807" cy="2739211"/>
          </a:xfrm>
          <a:prstGeom prst="rect">
            <a:avLst/>
          </a:prstGeom>
          <a:noFill/>
        </p:spPr>
        <p:txBody>
          <a:bodyPr wrap="square" rtlCol="0">
            <a:spAutoFit/>
          </a:bodyPr>
          <a:lstStyle/>
          <a:p>
            <a:r>
              <a:rPr lang="en-GB" sz="2400" b="1" dirty="0">
                <a:solidFill>
                  <a:schemeClr val="bg1"/>
                </a:solidFill>
                <a:latin typeface="Miriam Fixed" panose="020B0509050101010101" pitchFamily="49" charset="-79"/>
                <a:cs typeface="Miriam Fixed" panose="020B0509050101010101" pitchFamily="49" charset="-79"/>
              </a:rPr>
              <a:t>HEAT MAP</a:t>
            </a:r>
          </a:p>
          <a:p>
            <a:endParaRPr lang="en-GB" dirty="0">
              <a:solidFill>
                <a:schemeClr val="bg1"/>
              </a:solidFill>
              <a:latin typeface="Miriam Fixed" panose="020B0509050101010101" pitchFamily="49" charset="-79"/>
            </a:endParaRPr>
          </a:p>
          <a:p>
            <a:endParaRPr lang="en-GB" dirty="0">
              <a:solidFill>
                <a:schemeClr val="bg1"/>
              </a:solidFill>
              <a:latin typeface="Miriam Fixed" panose="020B0509050101010101" pitchFamily="49" charset="-79"/>
            </a:endParaRPr>
          </a:p>
          <a:p>
            <a:r>
              <a:rPr lang="en-GB" b="1" dirty="0">
                <a:solidFill>
                  <a:schemeClr val="bg1"/>
                </a:solidFill>
                <a:latin typeface="Miriam Fixed" panose="020B0509050101010101" pitchFamily="49" charset="-79"/>
                <a:cs typeface="Miriam Fixed" panose="020B0509050101010101" pitchFamily="49" charset="-79"/>
              </a:rPr>
              <a:t>ADVANTAGES</a:t>
            </a:r>
          </a:p>
          <a:p>
            <a:pPr marL="285750" lvl="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Hot spots in data can be quickly identified and analysed further.</a:t>
            </a:r>
          </a:p>
          <a:p>
            <a:pPr marL="285750" lvl="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Works well when using temperature or pollution data.</a:t>
            </a:r>
          </a:p>
          <a:p>
            <a:pPr marL="285750" lvl="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Allows you to quickly identify areas for further analysis.</a:t>
            </a:r>
          </a:p>
          <a:p>
            <a:pPr marL="285750" indent="-285750">
              <a:buFont typeface="Arial" panose="020B0604020202020204" pitchFamily="34" charset="0"/>
              <a:buChar char="•"/>
            </a:pPr>
            <a:endParaRPr lang="en-GB" sz="1600" dirty="0">
              <a:solidFill>
                <a:schemeClr val="bg1"/>
              </a:solidFill>
              <a:latin typeface="Miriam Fixed" panose="020B0509050101010101" pitchFamily="49" charset="-79"/>
            </a:endParaRPr>
          </a:p>
          <a:p>
            <a:endParaRPr lang="en-US" dirty="0">
              <a:solidFill>
                <a:schemeClr val="bg1"/>
              </a:solidFill>
            </a:endParaRPr>
          </a:p>
        </p:txBody>
      </p:sp>
      <p:sp>
        <p:nvSpPr>
          <p:cNvPr id="10" name="TextBox 9">
            <a:extLst>
              <a:ext uri="{FF2B5EF4-FFF2-40B4-BE49-F238E27FC236}">
                <a16:creationId xmlns:a16="http://schemas.microsoft.com/office/drawing/2014/main" id="{94EA7DBF-B141-7D42-8763-1C6C28869270}"/>
              </a:ext>
            </a:extLst>
          </p:cNvPr>
          <p:cNvSpPr txBox="1"/>
          <p:nvPr/>
        </p:nvSpPr>
        <p:spPr>
          <a:xfrm>
            <a:off x="452596" y="3833145"/>
            <a:ext cx="11286807" cy="1754326"/>
          </a:xfrm>
          <a:prstGeom prst="rect">
            <a:avLst/>
          </a:prstGeom>
          <a:noFill/>
        </p:spPr>
        <p:txBody>
          <a:bodyPr wrap="square" rtlCol="0">
            <a:spAutoFit/>
          </a:bodyPr>
          <a:lstStyle/>
          <a:p>
            <a:endParaRPr lang="en-GB" dirty="0">
              <a:solidFill>
                <a:srgbClr val="253F92"/>
              </a:solidFill>
              <a:latin typeface="Miriam Fixed" panose="020B0509050101010101" pitchFamily="49" charset="-79"/>
            </a:endParaRPr>
          </a:p>
          <a:p>
            <a:endParaRPr lang="en-GB" dirty="0">
              <a:solidFill>
                <a:srgbClr val="253F92"/>
              </a:solidFill>
              <a:latin typeface="Miriam Fixed" panose="020B0509050101010101" pitchFamily="49" charset="-79"/>
            </a:endParaRPr>
          </a:p>
          <a:p>
            <a:r>
              <a:rPr lang="en-GB" b="1" dirty="0">
                <a:solidFill>
                  <a:srgbClr val="253F92"/>
                </a:solidFill>
                <a:latin typeface="Miriam Fixed" panose="020B0509050101010101" pitchFamily="49" charset="-79"/>
                <a:cs typeface="Miriam Fixed" panose="020B0509050101010101" pitchFamily="49" charset="-79"/>
              </a:rPr>
              <a:t>DISADVANTAGES</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Excessive use of colour can affect the legibility of the map.</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Overused.</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Does not depict data distribution well.</a:t>
            </a:r>
            <a:endParaRPr lang="en-US" b="1" dirty="0">
              <a:solidFill>
                <a:srgbClr val="253F92"/>
              </a:solidFill>
              <a:latin typeface="Miriam Fixed" panose="020B0509050101010101" pitchFamily="49" charset="-79"/>
              <a:cs typeface="Miriam Fixed" panose="020B0509050101010101" pitchFamily="49" charset="-79"/>
            </a:endParaRPr>
          </a:p>
        </p:txBody>
      </p:sp>
    </p:spTree>
    <p:extLst>
      <p:ext uri="{BB962C8B-B14F-4D97-AF65-F5344CB8AC3E}">
        <p14:creationId xmlns:p14="http://schemas.microsoft.com/office/powerpoint/2010/main" val="108200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7" name="TextBox 6">
            <a:extLst>
              <a:ext uri="{FF2B5EF4-FFF2-40B4-BE49-F238E27FC236}">
                <a16:creationId xmlns:a16="http://schemas.microsoft.com/office/drawing/2014/main" id="{B6E6AC61-FCDA-6040-AF3D-11A4E0D8E6B2}"/>
              </a:ext>
            </a:extLst>
          </p:cNvPr>
          <p:cNvSpPr txBox="1"/>
          <p:nvPr/>
        </p:nvSpPr>
        <p:spPr>
          <a:xfrm>
            <a:off x="415041" y="100978"/>
            <a:ext cx="11286807" cy="2585323"/>
          </a:xfrm>
          <a:prstGeom prst="rect">
            <a:avLst/>
          </a:prstGeom>
          <a:noFill/>
        </p:spPr>
        <p:txBody>
          <a:bodyPr wrap="square" rtlCol="0">
            <a:spAutoFit/>
          </a:bodyPr>
          <a:lstStyle/>
          <a:p>
            <a:r>
              <a:rPr lang="en-GB" sz="2400" b="1" dirty="0">
                <a:solidFill>
                  <a:srgbClr val="253F92"/>
                </a:solidFill>
                <a:latin typeface="Miriam Fixed" panose="020B0509050101010101" pitchFamily="49" charset="-79"/>
                <a:cs typeface="Miriam Fixed" panose="020B0509050101010101" pitchFamily="49" charset="-79"/>
              </a:rPr>
              <a:t>EQUAL AREA CARTOGRAMS</a:t>
            </a:r>
          </a:p>
          <a:p>
            <a:endParaRPr lang="en-GB" dirty="0">
              <a:solidFill>
                <a:srgbClr val="253F92"/>
              </a:solidFill>
              <a:latin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Cartograms use geographic shapes (e.g. countries) to size regions based on a data value.</a:t>
            </a: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Equal Area Cartograms use the same size shape while preserving all the other aspects associated with cartograms.</a:t>
            </a: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The spatial relationship should remain as close as possible. </a:t>
            </a:r>
          </a:p>
          <a:p>
            <a:r>
              <a:rPr lang="en-GB" sz="1600" dirty="0">
                <a:solidFill>
                  <a:srgbClr val="253F92"/>
                </a:solidFill>
                <a:latin typeface="Miriam Fixed" panose="020B0509050101010101" pitchFamily="49" charset="-79"/>
              </a:rPr>
              <a:t> </a:t>
            </a:r>
            <a:br>
              <a:rPr lang="en-GB" sz="1600" dirty="0"/>
            </a:br>
            <a:endParaRPr lang="en-GB" sz="1600" dirty="0">
              <a:solidFill>
                <a:schemeClr val="tx1"/>
              </a:solidFill>
            </a:endParaRPr>
          </a:p>
          <a:p>
            <a:endParaRPr lang="en-GB" sz="1600" dirty="0">
              <a:solidFill>
                <a:srgbClr val="253F92"/>
              </a:solidFill>
              <a:latin typeface="Miriam Fixed" panose="020B0509050101010101" pitchFamily="49" charset="-79"/>
            </a:endParaRPr>
          </a:p>
          <a:p>
            <a:pPr marL="285750" indent="-285750">
              <a:buFont typeface="Arial" panose="020B0604020202020204" pitchFamily="34" charset="0"/>
              <a:buChar char="•"/>
            </a:pPr>
            <a:endParaRPr lang="en-GB" sz="1600" dirty="0">
              <a:solidFill>
                <a:srgbClr val="253F92"/>
              </a:solidFill>
              <a:latin typeface="Miriam Fixed" panose="020B0509050101010101" pitchFamily="49" charset="-79"/>
            </a:endParaRPr>
          </a:p>
        </p:txBody>
      </p:sp>
      <p:sp>
        <p:nvSpPr>
          <p:cNvPr id="10" name="TextBox 9">
            <a:extLst>
              <a:ext uri="{FF2B5EF4-FFF2-40B4-BE49-F238E27FC236}">
                <a16:creationId xmlns:a16="http://schemas.microsoft.com/office/drawing/2014/main" id="{233AC127-18F7-3348-B2E7-8A9E3B764B06}"/>
              </a:ext>
            </a:extLst>
          </p:cNvPr>
          <p:cNvSpPr txBox="1"/>
          <p:nvPr/>
        </p:nvSpPr>
        <p:spPr>
          <a:xfrm>
            <a:off x="6227805" y="3003251"/>
            <a:ext cx="5246506" cy="2739211"/>
          </a:xfrm>
          <a:prstGeom prst="rect">
            <a:avLst/>
          </a:prstGeom>
          <a:noFill/>
        </p:spPr>
        <p:txBody>
          <a:bodyPr wrap="square" rtlCol="0">
            <a:spAutoFit/>
          </a:bodyPr>
          <a:lstStyle/>
          <a:p>
            <a:pPr fontAlgn="base"/>
            <a:r>
              <a:rPr lang="en-GB" sz="1400" b="1" dirty="0">
                <a:solidFill>
                  <a:srgbClr val="253F92"/>
                </a:solidFill>
                <a:latin typeface="Miriam Fixed" panose="020B0509050101010101" pitchFamily="49" charset="-79"/>
                <a:cs typeface="Miriam Fixed" panose="020B0509050101010101" pitchFamily="49" charset="-79"/>
              </a:rPr>
              <a:t>If you’d like to have a go at creating your own Equal Area Cartogram then Ordnance Survey have released their own hand-designed equal area cartograms for geographies of Great Britain (GB) and the United Kingdom (UK).</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This currently provides one cartogram for local authority district (LAD) geography. These can be found at-</a:t>
            </a:r>
          </a:p>
          <a:p>
            <a:pPr fontAlgn="base"/>
            <a:r>
              <a:rPr lang="en-GB" sz="1400" b="1" dirty="0" err="1">
                <a:solidFill>
                  <a:srgbClr val="253F92"/>
                </a:solidFill>
                <a:latin typeface="Miriam Fixed" panose="020B0509050101010101" pitchFamily="49" charset="-79"/>
                <a:cs typeface="Miriam Fixed" panose="020B0509050101010101" pitchFamily="49" charset="-79"/>
              </a:rPr>
              <a:t>github.com</a:t>
            </a:r>
            <a:r>
              <a:rPr lang="en-GB" sz="1400" b="1" dirty="0">
                <a:solidFill>
                  <a:srgbClr val="253F92"/>
                </a:solidFill>
                <a:latin typeface="Miriam Fixed" panose="020B0509050101010101" pitchFamily="49" charset="-79"/>
                <a:cs typeface="Miriam Fixed" panose="020B0509050101010101" pitchFamily="49" charset="-79"/>
              </a:rPr>
              <a:t>/</a:t>
            </a:r>
            <a:r>
              <a:rPr lang="en-GB" sz="1400" b="1" dirty="0" err="1">
                <a:solidFill>
                  <a:srgbClr val="253F92"/>
                </a:solidFill>
                <a:latin typeface="Miriam Fixed" panose="020B0509050101010101" pitchFamily="49" charset="-79"/>
                <a:cs typeface="Miriam Fixed" panose="020B0509050101010101" pitchFamily="49" charset="-79"/>
              </a:rPr>
              <a:t>OrdnanceSurvey</a:t>
            </a:r>
            <a:r>
              <a:rPr lang="en-GB" sz="1400" b="1" dirty="0">
                <a:solidFill>
                  <a:srgbClr val="253F92"/>
                </a:solidFill>
                <a:latin typeface="Miriam Fixed" panose="020B0509050101010101" pitchFamily="49" charset="-79"/>
                <a:cs typeface="Miriam Fixed" panose="020B0509050101010101" pitchFamily="49" charset="-79"/>
              </a:rPr>
              <a:t>/equal-area-cartogram</a:t>
            </a:r>
            <a:endParaRPr lang="en-US" sz="1400" b="1" dirty="0">
              <a:solidFill>
                <a:srgbClr val="253F92"/>
              </a:solidFill>
              <a:latin typeface="Miriam Fixed" panose="020B0509050101010101" pitchFamily="49" charset="-79"/>
              <a:cs typeface="Miriam Fixed" panose="020B0509050101010101" pitchFamily="49" charset="-79"/>
            </a:endParaRPr>
          </a:p>
          <a:p>
            <a:pPr fontAlgn="base"/>
            <a:endParaRPr lang="en-GB" sz="1600" dirty="0">
              <a:solidFill>
                <a:srgbClr val="253F92"/>
              </a:solidFill>
              <a:latin typeface="Miriam Fixed" panose="020B0509050101010101" pitchFamily="49" charset="-79"/>
            </a:endParaRPr>
          </a:p>
          <a:p>
            <a:pPr fontAlgn="base"/>
            <a:endParaRPr lang="en-GB" sz="1600" dirty="0">
              <a:solidFill>
                <a:srgbClr val="253F92"/>
              </a:solidFill>
              <a:latin typeface="Miriam Fixed" panose="020B0509050101010101" pitchFamily="49" charset="-79"/>
            </a:endParaRPr>
          </a:p>
        </p:txBody>
      </p:sp>
      <p:pic>
        <p:nvPicPr>
          <p:cNvPr id="9" name="Picture 8">
            <a:extLst>
              <a:ext uri="{FF2B5EF4-FFF2-40B4-BE49-F238E27FC236}">
                <a16:creationId xmlns:a16="http://schemas.microsoft.com/office/drawing/2014/main" id="{155980EF-E747-6D45-9835-3248BA4FE3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3172" y="1845459"/>
            <a:ext cx="3441559" cy="4870130"/>
          </a:xfrm>
          <a:prstGeom prst="rect">
            <a:avLst/>
          </a:prstGeom>
        </p:spPr>
      </p:pic>
    </p:spTree>
    <p:extLst>
      <p:ext uri="{BB962C8B-B14F-4D97-AF65-F5344CB8AC3E}">
        <p14:creationId xmlns:p14="http://schemas.microsoft.com/office/powerpoint/2010/main" val="317293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AC15C-4342-394F-8A92-3B2DD6F27431}"/>
              </a:ext>
            </a:extLst>
          </p:cNvPr>
          <p:cNvSpPr/>
          <p:nvPr/>
        </p:nvSpPr>
        <p:spPr>
          <a:xfrm>
            <a:off x="0" y="0"/>
            <a:ext cx="12193200" cy="3430800"/>
          </a:xfrm>
          <a:prstGeom prst="rect">
            <a:avLst/>
          </a:prstGeom>
          <a:solidFill>
            <a:srgbClr val="253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Miriam Fixed" panose="020B0509050101010101" pitchFamily="49" charset="-79"/>
            </a:endParaRPr>
          </a:p>
        </p:txBody>
      </p:sp>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9" name="TextBox 8">
            <a:extLst>
              <a:ext uri="{FF2B5EF4-FFF2-40B4-BE49-F238E27FC236}">
                <a16:creationId xmlns:a16="http://schemas.microsoft.com/office/drawing/2014/main" id="{4291531C-AB55-C141-865E-5AA21731A8DE}"/>
              </a:ext>
            </a:extLst>
          </p:cNvPr>
          <p:cNvSpPr txBox="1"/>
          <p:nvPr/>
        </p:nvSpPr>
        <p:spPr>
          <a:xfrm>
            <a:off x="415041" y="331359"/>
            <a:ext cx="11286807" cy="3200876"/>
          </a:xfrm>
          <a:prstGeom prst="rect">
            <a:avLst/>
          </a:prstGeom>
          <a:noFill/>
        </p:spPr>
        <p:txBody>
          <a:bodyPr wrap="square" rtlCol="0">
            <a:spAutoFit/>
          </a:bodyPr>
          <a:lstStyle/>
          <a:p>
            <a:r>
              <a:rPr lang="en-GB" sz="2400" b="1" dirty="0">
                <a:solidFill>
                  <a:schemeClr val="bg1"/>
                </a:solidFill>
                <a:latin typeface="Miriam Fixed" panose="020B0509050101010101" pitchFamily="49" charset="-79"/>
                <a:cs typeface="Miriam Fixed" panose="020B0509050101010101" pitchFamily="49" charset="-79"/>
              </a:rPr>
              <a:t>EQUAL AREA CARTOGRAMS</a:t>
            </a:r>
          </a:p>
          <a:p>
            <a:endParaRPr lang="en-GB" dirty="0">
              <a:solidFill>
                <a:schemeClr val="bg1"/>
              </a:solidFill>
              <a:latin typeface="Miriam Fixed" panose="020B0509050101010101" pitchFamily="49" charset="-79"/>
            </a:endParaRPr>
          </a:p>
          <a:p>
            <a:endParaRPr lang="en-GB" dirty="0">
              <a:solidFill>
                <a:schemeClr val="bg1"/>
              </a:solidFill>
              <a:latin typeface="Miriam Fixed" panose="020B0509050101010101" pitchFamily="49" charset="-79"/>
            </a:endParaRPr>
          </a:p>
          <a:p>
            <a:r>
              <a:rPr lang="en-GB" b="1" dirty="0">
                <a:solidFill>
                  <a:schemeClr val="bg1"/>
                </a:solidFill>
                <a:latin typeface="Miriam Fixed" panose="020B0509050101010101" pitchFamily="49" charset="-79"/>
                <a:cs typeface="Miriam Fixed" panose="020B0509050101010101" pitchFamily="49" charset="-79"/>
              </a:rPr>
              <a:t>ADVANTAGES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Visually appealing.</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Further datasets can be depicted.</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Regions/areas are all the same size.</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Each region can be labelled the same.</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No risk of regions getting lost.</a:t>
            </a:r>
          </a:p>
          <a:p>
            <a:pPr marL="285750" indent="-285750">
              <a:buFont typeface="Arial" panose="020B0604020202020204" pitchFamily="34" charset="0"/>
              <a:buChar char="•"/>
            </a:pPr>
            <a:endParaRPr lang="en-GB" sz="1600" dirty="0">
              <a:solidFill>
                <a:schemeClr val="bg1"/>
              </a:solidFill>
              <a:latin typeface="Miriam Fixed" panose="020B0509050101010101" pitchFamily="49" charset="-79"/>
            </a:endParaRPr>
          </a:p>
          <a:p>
            <a:endParaRPr lang="en-US" dirty="0">
              <a:solidFill>
                <a:schemeClr val="bg1"/>
              </a:solidFill>
            </a:endParaRPr>
          </a:p>
        </p:txBody>
      </p:sp>
      <p:sp>
        <p:nvSpPr>
          <p:cNvPr id="10" name="TextBox 9">
            <a:extLst>
              <a:ext uri="{FF2B5EF4-FFF2-40B4-BE49-F238E27FC236}">
                <a16:creationId xmlns:a16="http://schemas.microsoft.com/office/drawing/2014/main" id="{94EA7DBF-B141-7D42-8763-1C6C28869270}"/>
              </a:ext>
            </a:extLst>
          </p:cNvPr>
          <p:cNvSpPr txBox="1"/>
          <p:nvPr/>
        </p:nvSpPr>
        <p:spPr>
          <a:xfrm>
            <a:off x="452596" y="3833145"/>
            <a:ext cx="11286807" cy="1200329"/>
          </a:xfrm>
          <a:prstGeom prst="rect">
            <a:avLst/>
          </a:prstGeom>
          <a:noFill/>
        </p:spPr>
        <p:txBody>
          <a:bodyPr wrap="square" rtlCol="0">
            <a:spAutoFit/>
          </a:bodyPr>
          <a:lstStyle/>
          <a:p>
            <a:endParaRPr lang="en-GB" dirty="0">
              <a:solidFill>
                <a:srgbClr val="253F92"/>
              </a:solidFill>
              <a:latin typeface="Miriam Fixed" panose="020B0509050101010101" pitchFamily="49" charset="-79"/>
            </a:endParaRPr>
          </a:p>
          <a:p>
            <a:endParaRPr lang="en-GB" dirty="0">
              <a:solidFill>
                <a:srgbClr val="253F92"/>
              </a:solidFill>
              <a:latin typeface="Miriam Fixed" panose="020B0509050101010101" pitchFamily="49" charset="-79"/>
            </a:endParaRPr>
          </a:p>
          <a:p>
            <a:r>
              <a:rPr lang="en-GB" b="1" dirty="0">
                <a:solidFill>
                  <a:srgbClr val="253F92"/>
                </a:solidFill>
                <a:latin typeface="Miriam Fixed" panose="020B0509050101010101" pitchFamily="49" charset="-79"/>
                <a:cs typeface="Miriam Fixed" panose="020B0509050101010101" pitchFamily="49" charset="-79"/>
              </a:rPr>
              <a:t>DISADVANTAGES</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The location is not always 100% accurate</a:t>
            </a:r>
            <a:endParaRPr lang="en-US" b="1" dirty="0">
              <a:solidFill>
                <a:srgbClr val="253F92"/>
              </a:solidFill>
              <a:latin typeface="Miriam Fixed" panose="020B0509050101010101" pitchFamily="49" charset="-79"/>
              <a:cs typeface="Miriam Fixed" panose="020B0509050101010101" pitchFamily="49" charset="-79"/>
            </a:endParaRPr>
          </a:p>
        </p:txBody>
      </p:sp>
    </p:spTree>
    <p:extLst>
      <p:ext uri="{BB962C8B-B14F-4D97-AF65-F5344CB8AC3E}">
        <p14:creationId xmlns:p14="http://schemas.microsoft.com/office/powerpoint/2010/main" val="3332183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icture containing fireworks&#10;&#10;Description automatically generated">
            <a:extLst>
              <a:ext uri="{FF2B5EF4-FFF2-40B4-BE49-F238E27FC236}">
                <a16:creationId xmlns:a16="http://schemas.microsoft.com/office/drawing/2014/main" id="{E32386E8-85FA-4142-93B9-559CC88A5746}"/>
              </a:ext>
            </a:extLst>
          </p:cNvPr>
          <p:cNvPicPr>
            <a:picLocks noGrp="1" noChangeAspect="1"/>
          </p:cNvPicPr>
          <p:nvPr>
            <p:ph idx="1"/>
          </p:nvPr>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1504" y="0"/>
            <a:ext cx="12191980" cy="6856718"/>
          </a:xfrm>
          <a:prstGeom prst="rect">
            <a:avLst/>
          </a:prstGeom>
        </p:spPr>
      </p:pic>
      <p:sp>
        <p:nvSpPr>
          <p:cNvPr id="7" name="Rectangle 6">
            <a:extLst>
              <a:ext uri="{FF2B5EF4-FFF2-40B4-BE49-F238E27FC236}">
                <a16:creationId xmlns:a16="http://schemas.microsoft.com/office/drawing/2014/main" id="{2D729F51-7612-4A45-A4C7-00C4FB8454E4}"/>
              </a:ext>
            </a:extLst>
          </p:cNvPr>
          <p:cNvSpPr/>
          <p:nvPr/>
        </p:nvSpPr>
        <p:spPr>
          <a:xfrm>
            <a:off x="0" y="5853368"/>
            <a:ext cx="12193200" cy="1004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a:r>
          </a:p>
        </p:txBody>
      </p:sp>
      <p:pic>
        <p:nvPicPr>
          <p:cNvPr id="6" name="Picture 5">
            <a:extLst>
              <a:ext uri="{FF2B5EF4-FFF2-40B4-BE49-F238E27FC236}">
                <a16:creationId xmlns:a16="http://schemas.microsoft.com/office/drawing/2014/main" id="{45686B0A-AAD3-384B-A263-492D7483BD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43620" y="6004224"/>
            <a:ext cx="2292865" cy="752346"/>
          </a:xfrm>
          <a:prstGeom prst="rect">
            <a:avLst/>
          </a:prstGeom>
        </p:spPr>
      </p:pic>
      <p:sp>
        <p:nvSpPr>
          <p:cNvPr id="5" name="TextBox 4">
            <a:extLst>
              <a:ext uri="{FF2B5EF4-FFF2-40B4-BE49-F238E27FC236}">
                <a16:creationId xmlns:a16="http://schemas.microsoft.com/office/drawing/2014/main" id="{9F1EF04C-421F-364B-BBF7-CE1EF91D77ED}"/>
              </a:ext>
            </a:extLst>
          </p:cNvPr>
          <p:cNvSpPr txBox="1"/>
          <p:nvPr/>
        </p:nvSpPr>
        <p:spPr>
          <a:xfrm>
            <a:off x="255514" y="5967466"/>
            <a:ext cx="8391529" cy="907941"/>
          </a:xfrm>
          <a:prstGeom prst="rect">
            <a:avLst/>
          </a:prstGeom>
          <a:noFill/>
        </p:spPr>
        <p:txBody>
          <a:bodyPr wrap="square" rtlCol="0">
            <a:spAutoFit/>
          </a:bodyPr>
          <a:lstStyle/>
          <a:p>
            <a:r>
              <a:rPr lang="en-GB" sz="900" b="1" dirty="0">
                <a:solidFill>
                  <a:srgbClr val="253F92"/>
                </a:solidFill>
                <a:latin typeface="Miriam Fixed" panose="020B0509050101010101" pitchFamily="49" charset="-79"/>
                <a:cs typeface="Miriam Fixed" panose="020B0509050101010101" pitchFamily="49" charset="-79"/>
              </a:rPr>
              <a:t>The information provided in this document is for guidance only and should not be regarded as definitive in any way. The British Cartographic Society can not be held liable for the way information provided is used in any form of publication. If you are uncertain you should always seek independent professional advice.</a:t>
            </a:r>
          </a:p>
          <a:p>
            <a:endParaRPr lang="en-GB" sz="900" b="1" dirty="0">
              <a:solidFill>
                <a:srgbClr val="253F92"/>
              </a:solidFill>
              <a:latin typeface="Miriam Fixed" panose="020B0509050101010101" pitchFamily="49" charset="-79"/>
              <a:cs typeface="Miriam Fixed" panose="020B0509050101010101" pitchFamily="49" charset="-79"/>
            </a:endParaRPr>
          </a:p>
          <a:p>
            <a:r>
              <a:rPr lang="en-GB" sz="900" b="1" dirty="0">
                <a:solidFill>
                  <a:srgbClr val="253F92"/>
                </a:solidFill>
                <a:latin typeface="Miriam Fixed" panose="020B0509050101010101" pitchFamily="49" charset="-79"/>
                <a:cs typeface="Miriam Fixed" panose="020B0509050101010101" pitchFamily="49" charset="-79"/>
              </a:rPr>
              <a:t>Copyright British Cartographic Society 2020, Registered Charity No. 240034</a:t>
            </a:r>
          </a:p>
          <a:p>
            <a:endParaRPr lang="en-GB" sz="800" dirty="0"/>
          </a:p>
        </p:txBody>
      </p:sp>
    </p:spTree>
    <p:extLst>
      <p:ext uri="{BB962C8B-B14F-4D97-AF65-F5344CB8AC3E}">
        <p14:creationId xmlns:p14="http://schemas.microsoft.com/office/powerpoint/2010/main" val="1200666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AC15C-4342-394F-8A92-3B2DD6F27431}"/>
              </a:ext>
            </a:extLst>
          </p:cNvPr>
          <p:cNvSpPr/>
          <p:nvPr/>
        </p:nvSpPr>
        <p:spPr>
          <a:xfrm>
            <a:off x="0" y="0"/>
            <a:ext cx="12193200" cy="3430800"/>
          </a:xfrm>
          <a:prstGeom prst="rect">
            <a:avLst/>
          </a:prstGeom>
          <a:solidFill>
            <a:srgbClr val="253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Miriam Fixed" panose="020B0509050101010101" pitchFamily="49" charset="-79"/>
            </a:endParaRPr>
          </a:p>
        </p:txBody>
      </p:sp>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7" name="TextBox 6">
            <a:extLst>
              <a:ext uri="{FF2B5EF4-FFF2-40B4-BE49-F238E27FC236}">
                <a16:creationId xmlns:a16="http://schemas.microsoft.com/office/drawing/2014/main" id="{B6E6AC61-FCDA-6040-AF3D-11A4E0D8E6B2}"/>
              </a:ext>
            </a:extLst>
          </p:cNvPr>
          <p:cNvSpPr txBox="1"/>
          <p:nvPr/>
        </p:nvSpPr>
        <p:spPr>
          <a:xfrm>
            <a:off x="1178628" y="838237"/>
            <a:ext cx="9834744" cy="1754326"/>
          </a:xfrm>
          <a:prstGeom prst="rect">
            <a:avLst/>
          </a:prstGeom>
          <a:noFill/>
        </p:spPr>
        <p:txBody>
          <a:bodyPr wrap="square" rtlCol="0">
            <a:spAutoFit/>
          </a:bodyPr>
          <a:lstStyle/>
          <a:p>
            <a:r>
              <a:rPr lang="en-GB" b="1" dirty="0">
                <a:solidFill>
                  <a:schemeClr val="bg1"/>
                </a:solidFill>
                <a:latin typeface="Miriam Fixed" panose="020B0509050101010101" pitchFamily="49" charset="-79"/>
                <a:cs typeface="Miriam Fixed" panose="020B0509050101010101" pitchFamily="49" charset="-79"/>
              </a:rPr>
              <a:t>A thematic map is a type of map specifically designed to show a</a:t>
            </a:r>
          </a:p>
          <a:p>
            <a:r>
              <a:rPr lang="en-GB" b="1" dirty="0">
                <a:solidFill>
                  <a:schemeClr val="bg1"/>
                </a:solidFill>
                <a:latin typeface="Miriam Fixed" panose="020B0509050101010101" pitchFamily="49" charset="-79"/>
                <a:cs typeface="Miriam Fixed" panose="020B0509050101010101" pitchFamily="49" charset="-79"/>
              </a:rPr>
              <a:t>Particular theme connected with a specific geographic area, such</a:t>
            </a:r>
          </a:p>
          <a:p>
            <a:r>
              <a:rPr lang="en-GB" b="1" dirty="0">
                <a:solidFill>
                  <a:schemeClr val="bg1"/>
                </a:solidFill>
                <a:latin typeface="Miriam Fixed" panose="020B0509050101010101" pitchFamily="49" charset="-79"/>
                <a:cs typeface="Miriam Fixed" panose="020B0509050101010101" pitchFamily="49" charset="-79"/>
              </a:rPr>
              <a:t>as temperature variation, rainfall distribution or population density.</a:t>
            </a:r>
          </a:p>
          <a:p>
            <a:endParaRPr lang="en-GB" b="1" dirty="0">
              <a:solidFill>
                <a:schemeClr val="bg1"/>
              </a:solidFill>
              <a:latin typeface="Miriam Fixed" panose="020B0509050101010101" pitchFamily="49" charset="-79"/>
              <a:cs typeface="Miriam Fixed" panose="020B0509050101010101" pitchFamily="49" charset="-79"/>
            </a:endParaRPr>
          </a:p>
          <a:p>
            <a:r>
              <a:rPr lang="en-GB" b="1" dirty="0">
                <a:solidFill>
                  <a:schemeClr val="bg1"/>
                </a:solidFill>
                <a:latin typeface="Miriam Fixed" panose="020B0509050101010101" pitchFamily="49" charset="-79"/>
                <a:cs typeface="Miriam Fixed" panose="020B0509050101010101" pitchFamily="49" charset="-79"/>
              </a:rPr>
              <a:t>- </a:t>
            </a:r>
            <a:r>
              <a:rPr lang="en-GB" b="1" dirty="0" err="1">
                <a:solidFill>
                  <a:schemeClr val="bg1"/>
                </a:solidFill>
                <a:latin typeface="Miriam Fixed" panose="020B0509050101010101" pitchFamily="49" charset="-79"/>
                <a:cs typeface="Miriam Fixed" panose="020B0509050101010101" pitchFamily="49" charset="-79"/>
              </a:rPr>
              <a:t>wikipedia</a:t>
            </a:r>
            <a:endParaRPr lang="en-GB" b="1" dirty="0">
              <a:solidFill>
                <a:schemeClr val="bg1"/>
              </a:solidFill>
              <a:latin typeface="Miriam Fixed" panose="020B0509050101010101" pitchFamily="49" charset="-79"/>
              <a:cs typeface="Miriam Fixed" panose="020B0509050101010101" pitchFamily="49" charset="-79"/>
            </a:endParaRPr>
          </a:p>
          <a:p>
            <a:endParaRPr lang="en-US" dirty="0"/>
          </a:p>
        </p:txBody>
      </p:sp>
      <p:sp>
        <p:nvSpPr>
          <p:cNvPr id="8" name="TextBox 7">
            <a:extLst>
              <a:ext uri="{FF2B5EF4-FFF2-40B4-BE49-F238E27FC236}">
                <a16:creationId xmlns:a16="http://schemas.microsoft.com/office/drawing/2014/main" id="{0C2E1ACE-1C81-0241-B82C-288AAD0DBE5C}"/>
              </a:ext>
            </a:extLst>
          </p:cNvPr>
          <p:cNvSpPr txBox="1"/>
          <p:nvPr/>
        </p:nvSpPr>
        <p:spPr>
          <a:xfrm>
            <a:off x="1178628" y="4168448"/>
            <a:ext cx="9834744" cy="1477328"/>
          </a:xfrm>
          <a:prstGeom prst="rect">
            <a:avLst/>
          </a:prstGeom>
          <a:noFill/>
        </p:spPr>
        <p:txBody>
          <a:bodyPr wrap="none" rtlCol="0">
            <a:spAutoFit/>
          </a:bodyPr>
          <a:lstStyle/>
          <a:p>
            <a:pPr fontAlgn="base"/>
            <a:r>
              <a:rPr lang="en-GB" b="1" dirty="0">
                <a:solidFill>
                  <a:srgbClr val="253F92"/>
                </a:solidFill>
                <a:latin typeface="Miriam Fixed" panose="020B0509050101010101" pitchFamily="49" charset="-79"/>
                <a:cs typeface="Miriam Fixed" panose="020B0509050101010101" pitchFamily="49" charset="-79"/>
              </a:rPr>
              <a:t>When creating a thematic map, it is important that we fully understand</a:t>
            </a:r>
          </a:p>
          <a:p>
            <a:pPr fontAlgn="base"/>
            <a:r>
              <a:rPr lang="en-GB" b="1" dirty="0">
                <a:solidFill>
                  <a:srgbClr val="253F92"/>
                </a:solidFill>
                <a:latin typeface="Miriam Fixed" panose="020B0509050101010101" pitchFamily="49" charset="-79"/>
                <a:cs typeface="Miriam Fixed" panose="020B0509050101010101" pitchFamily="49" charset="-79"/>
              </a:rPr>
              <a:t>the data we are planning to depict and the consequence of representing</a:t>
            </a:r>
          </a:p>
          <a:p>
            <a:pPr fontAlgn="base"/>
            <a:r>
              <a:rPr lang="en-GB" b="1" dirty="0">
                <a:solidFill>
                  <a:srgbClr val="253F92"/>
                </a:solidFill>
                <a:latin typeface="Miriam Fixed" panose="020B0509050101010101" pitchFamily="49" charset="-79"/>
                <a:cs typeface="Miriam Fixed" panose="020B0509050101010101" pitchFamily="49" charset="-79"/>
              </a:rPr>
              <a:t>this data incorrectly. Maps can sometimes be used to misinform so</a:t>
            </a:r>
          </a:p>
          <a:p>
            <a:pPr fontAlgn="base"/>
            <a:r>
              <a:rPr lang="en-GB" b="1" dirty="0">
                <a:solidFill>
                  <a:srgbClr val="253F92"/>
                </a:solidFill>
                <a:latin typeface="Miriam Fixed" panose="020B0509050101010101" pitchFamily="49" charset="-79"/>
                <a:cs typeface="Miriam Fixed" panose="020B0509050101010101" pitchFamily="49" charset="-79"/>
              </a:rPr>
              <a:t>choosing the correct map technique is crucial. </a:t>
            </a:r>
          </a:p>
          <a:p>
            <a:endParaRPr lang="en-US" dirty="0">
              <a:solidFill>
                <a:srgbClr val="253F92"/>
              </a:solidFill>
            </a:endParaRPr>
          </a:p>
        </p:txBody>
      </p:sp>
    </p:spTree>
    <p:extLst>
      <p:ext uri="{BB962C8B-B14F-4D97-AF65-F5344CB8AC3E}">
        <p14:creationId xmlns:p14="http://schemas.microsoft.com/office/powerpoint/2010/main" val="262931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634F65E-9B7A-B14E-B237-9668FBC50F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5041" y="3254110"/>
            <a:ext cx="3593028" cy="3354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7" name="TextBox 6">
            <a:extLst>
              <a:ext uri="{FF2B5EF4-FFF2-40B4-BE49-F238E27FC236}">
                <a16:creationId xmlns:a16="http://schemas.microsoft.com/office/drawing/2014/main" id="{B6E6AC61-FCDA-6040-AF3D-11A4E0D8E6B2}"/>
              </a:ext>
            </a:extLst>
          </p:cNvPr>
          <p:cNvSpPr txBox="1"/>
          <p:nvPr/>
        </p:nvSpPr>
        <p:spPr>
          <a:xfrm>
            <a:off x="415041" y="100978"/>
            <a:ext cx="11286807" cy="2954655"/>
          </a:xfrm>
          <a:prstGeom prst="rect">
            <a:avLst/>
          </a:prstGeom>
          <a:noFill/>
        </p:spPr>
        <p:txBody>
          <a:bodyPr wrap="square" rtlCol="0">
            <a:spAutoFit/>
          </a:bodyPr>
          <a:lstStyle/>
          <a:p>
            <a:r>
              <a:rPr lang="en-GB" sz="2400" b="1" dirty="0">
                <a:solidFill>
                  <a:srgbClr val="253F92"/>
                </a:solidFill>
                <a:latin typeface="Miriam Fixed" panose="020B0509050101010101" pitchFamily="49" charset="-79"/>
                <a:cs typeface="Miriam Fixed" panose="020B0509050101010101" pitchFamily="49" charset="-79"/>
              </a:rPr>
              <a:t>DOT DENSITY MAP</a:t>
            </a:r>
          </a:p>
          <a:p>
            <a:endParaRPr lang="en-GB" dirty="0">
              <a:solidFill>
                <a:srgbClr val="253F92"/>
              </a:solidFill>
              <a:latin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A dot density map is a map that uses a dot symbol to represent a feature.</a:t>
            </a:r>
          </a:p>
          <a:p>
            <a:pPr marL="285750" indent="-285750">
              <a:buFont typeface="Arial" panose="020B0604020202020204" pitchFamily="34" charset="0"/>
              <a:buChar char="•"/>
            </a:pPr>
            <a:endParaRPr lang="en-GB" sz="1400" b="1" dirty="0">
              <a:solidFill>
                <a:srgbClr val="253F92"/>
              </a:solidFill>
              <a:latin typeface="Miriam Fixed" panose="020B0509050101010101" pitchFamily="49" charset="-79"/>
              <a:cs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One-to-one</a:t>
            </a:r>
          </a:p>
          <a:p>
            <a:r>
              <a:rPr lang="en-GB" sz="1400" b="1" dirty="0">
                <a:solidFill>
                  <a:srgbClr val="253F92"/>
                </a:solidFill>
                <a:latin typeface="Miriam Fixed" panose="020B0509050101010101" pitchFamily="49" charset="-79"/>
                <a:cs typeface="Miriam Fixed" panose="020B0509050101010101" pitchFamily="49" charset="-79"/>
              </a:rPr>
              <a:t>Each dot is equally sized and represents the recording of a single thing. Each dot should be depicted in its correct spatial location.</a:t>
            </a:r>
          </a:p>
          <a:p>
            <a:endParaRPr lang="en-GB" sz="1400" b="1" dirty="0">
              <a:solidFill>
                <a:srgbClr val="253F92"/>
              </a:solidFill>
              <a:latin typeface="Miriam Fixed" panose="020B0509050101010101" pitchFamily="49" charset="-79"/>
              <a:cs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One-to-many</a:t>
            </a:r>
          </a:p>
          <a:p>
            <a:r>
              <a:rPr lang="en-GB" sz="1400" b="1" dirty="0">
                <a:solidFill>
                  <a:srgbClr val="253F92"/>
                </a:solidFill>
                <a:latin typeface="Miriam Fixed" panose="020B0509050101010101" pitchFamily="49" charset="-79"/>
                <a:cs typeface="Miriam Fixed" panose="020B0509050101010101" pitchFamily="49" charset="-79"/>
              </a:rPr>
              <a:t>Each dot depicts more than one recording of a thing and is determined by the cartographer. Dots can be randomly positioned and do not necessarily represent the spatial location of something.</a:t>
            </a:r>
          </a:p>
          <a:p>
            <a:endParaRPr lang="en-US" dirty="0"/>
          </a:p>
        </p:txBody>
      </p:sp>
      <p:sp>
        <p:nvSpPr>
          <p:cNvPr id="10" name="TextBox 9">
            <a:extLst>
              <a:ext uri="{FF2B5EF4-FFF2-40B4-BE49-F238E27FC236}">
                <a16:creationId xmlns:a16="http://schemas.microsoft.com/office/drawing/2014/main" id="{233AC127-18F7-3348-B2E7-8A9E3B764B06}"/>
              </a:ext>
            </a:extLst>
          </p:cNvPr>
          <p:cNvSpPr txBox="1"/>
          <p:nvPr/>
        </p:nvSpPr>
        <p:spPr>
          <a:xfrm>
            <a:off x="4384870" y="4047357"/>
            <a:ext cx="7137884" cy="1877437"/>
          </a:xfrm>
          <a:prstGeom prst="rect">
            <a:avLst/>
          </a:prstGeom>
          <a:noFill/>
        </p:spPr>
        <p:txBody>
          <a:bodyPr wrap="square" rtlCol="0">
            <a:spAutoFit/>
          </a:bodyPr>
          <a:lstStyle/>
          <a:p>
            <a:pPr fontAlgn="base"/>
            <a:r>
              <a:rPr lang="en-GB" sz="1400" b="1" dirty="0">
                <a:solidFill>
                  <a:srgbClr val="253F92"/>
                </a:solidFill>
                <a:latin typeface="Miriam Fixed" panose="020B0509050101010101" pitchFamily="49" charset="-79"/>
                <a:cs typeface="Miriam Fixed" panose="020B0509050101010101" pitchFamily="49" charset="-79"/>
              </a:rPr>
              <a:t>This method was used to great effect in the 19</a:t>
            </a:r>
            <a:r>
              <a:rPr lang="en-GB" sz="1400" b="1" baseline="30000" dirty="0">
                <a:solidFill>
                  <a:srgbClr val="253F92"/>
                </a:solidFill>
                <a:latin typeface="Miriam Fixed" panose="020B0509050101010101" pitchFamily="49" charset="-79"/>
                <a:cs typeface="Miriam Fixed" panose="020B0509050101010101" pitchFamily="49" charset="-79"/>
              </a:rPr>
              <a:t>th</a:t>
            </a:r>
            <a:r>
              <a:rPr lang="en-GB" sz="1400" b="1" dirty="0">
                <a:solidFill>
                  <a:srgbClr val="253F92"/>
                </a:solidFill>
                <a:latin typeface="Miriam Fixed" panose="020B0509050101010101" pitchFamily="49" charset="-79"/>
                <a:cs typeface="Miriam Fixed" panose="020B0509050101010101" pitchFamily="49" charset="-79"/>
              </a:rPr>
              <a:t> century when English physician John Snow, mapped the location of cholera outbreaks.</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Rather than a point, John Snow mapped each case with a bar and in doing so he was able to connect the source of the outbreak to a nearby water pump. </a:t>
            </a:r>
          </a:p>
          <a:p>
            <a:endParaRPr lang="en-US" dirty="0">
              <a:solidFill>
                <a:srgbClr val="253F92"/>
              </a:solidFill>
            </a:endParaRPr>
          </a:p>
        </p:txBody>
      </p:sp>
    </p:spTree>
    <p:extLst>
      <p:ext uri="{BB962C8B-B14F-4D97-AF65-F5344CB8AC3E}">
        <p14:creationId xmlns:p14="http://schemas.microsoft.com/office/powerpoint/2010/main" val="2464274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AC15C-4342-394F-8A92-3B2DD6F27431}"/>
              </a:ext>
            </a:extLst>
          </p:cNvPr>
          <p:cNvSpPr/>
          <p:nvPr/>
        </p:nvSpPr>
        <p:spPr>
          <a:xfrm>
            <a:off x="0" y="0"/>
            <a:ext cx="12193200" cy="3430800"/>
          </a:xfrm>
          <a:prstGeom prst="rect">
            <a:avLst/>
          </a:prstGeom>
          <a:solidFill>
            <a:srgbClr val="253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Miriam Fixed" panose="020B0509050101010101" pitchFamily="49" charset="-79"/>
            </a:endParaRPr>
          </a:p>
        </p:txBody>
      </p:sp>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9" name="TextBox 8">
            <a:extLst>
              <a:ext uri="{FF2B5EF4-FFF2-40B4-BE49-F238E27FC236}">
                <a16:creationId xmlns:a16="http://schemas.microsoft.com/office/drawing/2014/main" id="{4291531C-AB55-C141-865E-5AA21731A8DE}"/>
              </a:ext>
            </a:extLst>
          </p:cNvPr>
          <p:cNvSpPr txBox="1"/>
          <p:nvPr/>
        </p:nvSpPr>
        <p:spPr>
          <a:xfrm>
            <a:off x="415041" y="331359"/>
            <a:ext cx="11286807" cy="2923877"/>
          </a:xfrm>
          <a:prstGeom prst="rect">
            <a:avLst/>
          </a:prstGeom>
          <a:noFill/>
        </p:spPr>
        <p:txBody>
          <a:bodyPr wrap="square" rtlCol="0">
            <a:spAutoFit/>
          </a:bodyPr>
          <a:lstStyle/>
          <a:p>
            <a:r>
              <a:rPr lang="en-GB" sz="2400" b="1" dirty="0">
                <a:solidFill>
                  <a:schemeClr val="bg1"/>
                </a:solidFill>
                <a:latin typeface="Miriam Fixed" panose="020B0509050101010101" pitchFamily="49" charset="-79"/>
                <a:cs typeface="Miriam Fixed" panose="020B0509050101010101" pitchFamily="49" charset="-79"/>
              </a:rPr>
              <a:t>DOT DENSITY MAP</a:t>
            </a:r>
          </a:p>
          <a:p>
            <a:endParaRPr lang="en-GB" dirty="0">
              <a:solidFill>
                <a:schemeClr val="bg1"/>
              </a:solidFill>
              <a:latin typeface="Miriam Fixed" panose="020B0509050101010101" pitchFamily="49" charset="-79"/>
            </a:endParaRPr>
          </a:p>
          <a:p>
            <a:endParaRPr lang="en-GB" dirty="0">
              <a:solidFill>
                <a:schemeClr val="bg1"/>
              </a:solidFill>
              <a:latin typeface="Miriam Fixed" panose="020B0509050101010101" pitchFamily="49" charset="-79"/>
            </a:endParaRPr>
          </a:p>
          <a:p>
            <a:r>
              <a:rPr lang="en-GB" b="1" dirty="0">
                <a:solidFill>
                  <a:schemeClr val="bg1"/>
                </a:solidFill>
                <a:latin typeface="Miriam Fixed" panose="020B0509050101010101" pitchFamily="49" charset="-79"/>
                <a:cs typeface="Miriam Fixed" panose="020B0509050101010101" pitchFamily="49" charset="-79"/>
              </a:rPr>
              <a:t>ADVANTAGES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You can map raw data/simple counts, e.g. number of GP surgeries.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Work in black and white.</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Shows density and distribution across a wide area.</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Gives a good visual representation of variations across the data.</a:t>
            </a:r>
          </a:p>
          <a:p>
            <a:pPr marL="285750" indent="-285750">
              <a:buFont typeface="Arial" panose="020B0604020202020204" pitchFamily="34" charset="0"/>
              <a:buChar char="•"/>
            </a:pPr>
            <a:endParaRPr lang="en-GB" sz="1600" dirty="0">
              <a:solidFill>
                <a:schemeClr val="bg1"/>
              </a:solidFill>
              <a:latin typeface="Miriam Fixed" panose="020B0509050101010101" pitchFamily="49" charset="-79"/>
            </a:endParaRPr>
          </a:p>
          <a:p>
            <a:endParaRPr lang="en-US" dirty="0">
              <a:solidFill>
                <a:schemeClr val="bg1"/>
              </a:solidFill>
            </a:endParaRPr>
          </a:p>
        </p:txBody>
      </p:sp>
      <p:sp>
        <p:nvSpPr>
          <p:cNvPr id="10" name="TextBox 9">
            <a:extLst>
              <a:ext uri="{FF2B5EF4-FFF2-40B4-BE49-F238E27FC236}">
                <a16:creationId xmlns:a16="http://schemas.microsoft.com/office/drawing/2014/main" id="{94EA7DBF-B141-7D42-8763-1C6C28869270}"/>
              </a:ext>
            </a:extLst>
          </p:cNvPr>
          <p:cNvSpPr txBox="1"/>
          <p:nvPr/>
        </p:nvSpPr>
        <p:spPr>
          <a:xfrm>
            <a:off x="452596" y="3833145"/>
            <a:ext cx="11286807" cy="2831544"/>
          </a:xfrm>
          <a:prstGeom prst="rect">
            <a:avLst/>
          </a:prstGeom>
          <a:noFill/>
        </p:spPr>
        <p:txBody>
          <a:bodyPr wrap="square" rtlCol="0">
            <a:spAutoFit/>
          </a:bodyPr>
          <a:lstStyle/>
          <a:p>
            <a:endParaRPr lang="en-GB" dirty="0">
              <a:solidFill>
                <a:srgbClr val="253F92"/>
              </a:solidFill>
              <a:latin typeface="Miriam Fixed" panose="020B0509050101010101" pitchFamily="49" charset="-79"/>
            </a:endParaRPr>
          </a:p>
          <a:p>
            <a:endParaRPr lang="en-GB" dirty="0">
              <a:solidFill>
                <a:srgbClr val="253F92"/>
              </a:solidFill>
              <a:latin typeface="Miriam Fixed" panose="020B0509050101010101" pitchFamily="49" charset="-79"/>
            </a:endParaRPr>
          </a:p>
          <a:p>
            <a:r>
              <a:rPr lang="en-GB" b="1" dirty="0">
                <a:solidFill>
                  <a:srgbClr val="253F92"/>
                </a:solidFill>
                <a:latin typeface="Miriam Fixed" panose="020B0509050101010101" pitchFamily="49" charset="-79"/>
                <a:cs typeface="Miriam Fixed" panose="020B0509050101010101" pitchFamily="49" charset="-79"/>
              </a:rPr>
              <a:t>DISADVANTAGES</a:t>
            </a:r>
          </a:p>
          <a:p>
            <a:pPr marL="342900" lvl="0" indent="-34290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Clustering can make data difficult to interpret.</a:t>
            </a:r>
          </a:p>
          <a:p>
            <a:pPr marL="342900" lvl="0" indent="-34290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Areas with no dots give a false sense of emptiness (no population).</a:t>
            </a:r>
          </a:p>
          <a:p>
            <a:pPr marL="342900" lvl="0" indent="-34290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Geography can become hidden.</a:t>
            </a:r>
          </a:p>
          <a:p>
            <a:pPr marL="342900" lvl="0" indent="-34290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Dots on a one-to-many can be inferred as a single location of something.</a:t>
            </a:r>
          </a:p>
          <a:p>
            <a:pPr marL="342900" lvl="0" indent="-34290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Not great for retrieving actual rates or numbers.</a:t>
            </a:r>
          </a:p>
          <a:p>
            <a:pPr marL="285750" indent="-285750">
              <a:buFont typeface="Arial" panose="020B0604020202020204" pitchFamily="34" charset="0"/>
              <a:buChar char="•"/>
            </a:pPr>
            <a:endParaRPr lang="en-GB" sz="1600" dirty="0">
              <a:solidFill>
                <a:srgbClr val="253F92"/>
              </a:solidFill>
              <a:latin typeface="Miriam Fixed" panose="020B0509050101010101" pitchFamily="49" charset="-79"/>
            </a:endParaRPr>
          </a:p>
          <a:p>
            <a:endParaRPr lang="en-US" dirty="0">
              <a:solidFill>
                <a:srgbClr val="253F92"/>
              </a:solidFill>
            </a:endParaRPr>
          </a:p>
        </p:txBody>
      </p:sp>
    </p:spTree>
    <p:extLst>
      <p:ext uri="{BB962C8B-B14F-4D97-AF65-F5344CB8AC3E}">
        <p14:creationId xmlns:p14="http://schemas.microsoft.com/office/powerpoint/2010/main" val="6056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7" name="TextBox 6">
            <a:extLst>
              <a:ext uri="{FF2B5EF4-FFF2-40B4-BE49-F238E27FC236}">
                <a16:creationId xmlns:a16="http://schemas.microsoft.com/office/drawing/2014/main" id="{B6E6AC61-FCDA-6040-AF3D-11A4E0D8E6B2}"/>
              </a:ext>
            </a:extLst>
          </p:cNvPr>
          <p:cNvSpPr txBox="1"/>
          <p:nvPr/>
        </p:nvSpPr>
        <p:spPr>
          <a:xfrm>
            <a:off x="415041" y="100978"/>
            <a:ext cx="11286807" cy="1631216"/>
          </a:xfrm>
          <a:prstGeom prst="rect">
            <a:avLst/>
          </a:prstGeom>
          <a:noFill/>
        </p:spPr>
        <p:txBody>
          <a:bodyPr wrap="square" rtlCol="0">
            <a:spAutoFit/>
          </a:bodyPr>
          <a:lstStyle/>
          <a:p>
            <a:r>
              <a:rPr lang="en-GB" sz="2400" b="1" dirty="0">
                <a:solidFill>
                  <a:srgbClr val="253F92"/>
                </a:solidFill>
                <a:latin typeface="Miriam Fixed" panose="020B0509050101010101" pitchFamily="49" charset="-79"/>
                <a:cs typeface="Miriam Fixed" panose="020B0509050101010101" pitchFamily="49" charset="-79"/>
              </a:rPr>
              <a:t>PROPORTIONAL SYMBOL MAP</a:t>
            </a:r>
          </a:p>
          <a:p>
            <a:endParaRPr lang="en-GB" dirty="0">
              <a:solidFill>
                <a:srgbClr val="253F92"/>
              </a:solidFill>
              <a:latin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A proportional symbol map uses map symbols that vary in size to represent a numeric variable.</a:t>
            </a:r>
          </a:p>
          <a:p>
            <a:r>
              <a:rPr lang="en-GB" sz="1400" b="1" dirty="0">
                <a:solidFill>
                  <a:srgbClr val="253F92"/>
                </a:solidFill>
                <a:latin typeface="Miriam Fixed" panose="020B0509050101010101" pitchFamily="49" charset="-79"/>
                <a:cs typeface="Miriam Fixed" panose="020B0509050101010101" pitchFamily="49" charset="-79"/>
              </a:rPr>
              <a:t>For example, circles may be used to show the location of cities where each circle is sized proportional to the population of the city.</a:t>
            </a:r>
          </a:p>
          <a:p>
            <a:pPr marL="285750" indent="-285750">
              <a:buFont typeface="Arial" panose="020B0604020202020204" pitchFamily="34" charset="0"/>
              <a:buChar char="•"/>
            </a:pPr>
            <a:endParaRPr lang="en-GB" sz="1600" dirty="0">
              <a:solidFill>
                <a:srgbClr val="253F92"/>
              </a:solidFill>
              <a:latin typeface="Miriam Fixed" panose="020B0509050101010101" pitchFamily="49" charset="-79"/>
            </a:endParaRPr>
          </a:p>
        </p:txBody>
      </p:sp>
      <p:sp>
        <p:nvSpPr>
          <p:cNvPr id="10" name="TextBox 9">
            <a:extLst>
              <a:ext uri="{FF2B5EF4-FFF2-40B4-BE49-F238E27FC236}">
                <a16:creationId xmlns:a16="http://schemas.microsoft.com/office/drawing/2014/main" id="{233AC127-18F7-3348-B2E7-8A9E3B764B06}"/>
              </a:ext>
            </a:extLst>
          </p:cNvPr>
          <p:cNvSpPr txBox="1"/>
          <p:nvPr/>
        </p:nvSpPr>
        <p:spPr>
          <a:xfrm>
            <a:off x="6460446" y="2586145"/>
            <a:ext cx="5430873" cy="3139321"/>
          </a:xfrm>
          <a:prstGeom prst="rect">
            <a:avLst/>
          </a:prstGeom>
          <a:noFill/>
        </p:spPr>
        <p:txBody>
          <a:bodyPr wrap="square" rtlCol="0">
            <a:spAutoFit/>
          </a:bodyPr>
          <a:lstStyle/>
          <a:p>
            <a:pPr fontAlgn="base"/>
            <a:r>
              <a:rPr lang="en-GB" sz="1400" b="1" dirty="0">
                <a:solidFill>
                  <a:srgbClr val="253F92"/>
                </a:solidFill>
                <a:latin typeface="Miriam Fixed" panose="020B0509050101010101" pitchFamily="49" charset="-79"/>
                <a:cs typeface="Miriam Fixed" panose="020B0509050101010101" pitchFamily="49" charset="-79"/>
              </a:rPr>
              <a:t>Both of these maps depict coronavirus cases in the UK using two different proportional symbol mapping techniques.</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The first map uses circles sized by the amount of cases. The larger the circle, the more cases present.</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The second map uses ridges which have been heighted by the amount of cases. The higher the ridge, the more cases present. The locations with higher cases have been annotated with their exact number too.</a:t>
            </a:r>
          </a:p>
          <a:p>
            <a:pPr fontAlgn="base"/>
            <a:endParaRPr lang="en-GB" sz="1600" dirty="0">
              <a:solidFill>
                <a:srgbClr val="253F92"/>
              </a:solidFill>
              <a:latin typeface="Miriam Fixed" panose="020B0509050101010101" pitchFamily="49" charset="-79"/>
            </a:endParaRPr>
          </a:p>
        </p:txBody>
      </p:sp>
      <p:pic>
        <p:nvPicPr>
          <p:cNvPr id="8" name="Picture 7">
            <a:extLst>
              <a:ext uri="{FF2B5EF4-FFF2-40B4-BE49-F238E27FC236}">
                <a16:creationId xmlns:a16="http://schemas.microsoft.com/office/drawing/2014/main" id="{2F7E263F-DC73-9E4E-91C4-92B666E725CB}"/>
              </a:ext>
            </a:extLst>
          </p:cNvPr>
          <p:cNvPicPr>
            <a:picLocks noChangeAspect="1"/>
          </p:cNvPicPr>
          <p:nvPr/>
        </p:nvPicPr>
        <p:blipFill>
          <a:blip r:embed="rId3"/>
          <a:stretch>
            <a:fillRect/>
          </a:stretch>
        </p:blipFill>
        <p:spPr>
          <a:xfrm>
            <a:off x="415041" y="2246847"/>
            <a:ext cx="5723943" cy="3725584"/>
          </a:xfrm>
          <a:prstGeom prst="rect">
            <a:avLst/>
          </a:prstGeom>
        </p:spPr>
      </p:pic>
      <p:sp>
        <p:nvSpPr>
          <p:cNvPr id="2" name="TextBox 1">
            <a:extLst>
              <a:ext uri="{FF2B5EF4-FFF2-40B4-BE49-F238E27FC236}">
                <a16:creationId xmlns:a16="http://schemas.microsoft.com/office/drawing/2014/main" id="{D59CC87E-0671-0C4F-9BCF-54A221D3379A}"/>
              </a:ext>
            </a:extLst>
          </p:cNvPr>
          <p:cNvSpPr txBox="1"/>
          <p:nvPr/>
        </p:nvSpPr>
        <p:spPr>
          <a:xfrm>
            <a:off x="415041" y="6100279"/>
            <a:ext cx="2499402" cy="492443"/>
          </a:xfrm>
          <a:prstGeom prst="rect">
            <a:avLst/>
          </a:prstGeom>
          <a:noFill/>
        </p:spPr>
        <p:txBody>
          <a:bodyPr wrap="none" rtlCol="0">
            <a:spAutoFit/>
          </a:bodyPr>
          <a:lstStyle/>
          <a:p>
            <a:r>
              <a:rPr lang="en-GB" sz="800" dirty="0">
                <a:solidFill>
                  <a:srgbClr val="253F92"/>
                </a:solidFill>
                <a:latin typeface="Miriam Fixed" panose="020B0509050101010101" pitchFamily="49" charset="-79"/>
              </a:rPr>
              <a:t>Sam Joiner, Head of Data at the Times.</a:t>
            </a:r>
          </a:p>
          <a:p>
            <a:endParaRPr lang="en-US" dirty="0"/>
          </a:p>
        </p:txBody>
      </p:sp>
    </p:spTree>
    <p:extLst>
      <p:ext uri="{BB962C8B-B14F-4D97-AF65-F5344CB8AC3E}">
        <p14:creationId xmlns:p14="http://schemas.microsoft.com/office/powerpoint/2010/main" val="1374907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AC15C-4342-394F-8A92-3B2DD6F27431}"/>
              </a:ext>
            </a:extLst>
          </p:cNvPr>
          <p:cNvSpPr/>
          <p:nvPr/>
        </p:nvSpPr>
        <p:spPr>
          <a:xfrm>
            <a:off x="0" y="0"/>
            <a:ext cx="12193200" cy="3430800"/>
          </a:xfrm>
          <a:prstGeom prst="rect">
            <a:avLst/>
          </a:prstGeom>
          <a:solidFill>
            <a:srgbClr val="253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Miriam Fixed" panose="020B0509050101010101" pitchFamily="49" charset="-79"/>
            </a:endParaRPr>
          </a:p>
        </p:txBody>
      </p:sp>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9" name="TextBox 8">
            <a:extLst>
              <a:ext uri="{FF2B5EF4-FFF2-40B4-BE49-F238E27FC236}">
                <a16:creationId xmlns:a16="http://schemas.microsoft.com/office/drawing/2014/main" id="{4291531C-AB55-C141-865E-5AA21731A8DE}"/>
              </a:ext>
            </a:extLst>
          </p:cNvPr>
          <p:cNvSpPr txBox="1"/>
          <p:nvPr/>
        </p:nvSpPr>
        <p:spPr>
          <a:xfrm>
            <a:off x="415041" y="331359"/>
            <a:ext cx="11286807" cy="3477875"/>
          </a:xfrm>
          <a:prstGeom prst="rect">
            <a:avLst/>
          </a:prstGeom>
          <a:noFill/>
        </p:spPr>
        <p:txBody>
          <a:bodyPr wrap="square" rtlCol="0">
            <a:spAutoFit/>
          </a:bodyPr>
          <a:lstStyle/>
          <a:p>
            <a:r>
              <a:rPr lang="en-GB" sz="2400" b="1" dirty="0">
                <a:solidFill>
                  <a:schemeClr val="bg1"/>
                </a:solidFill>
                <a:latin typeface="Miriam Fixed" panose="020B0509050101010101" pitchFamily="49" charset="-79"/>
                <a:cs typeface="Miriam Fixed" panose="020B0509050101010101" pitchFamily="49" charset="-79"/>
              </a:rPr>
              <a:t>PROPORTIONAL SYMBOL MAP</a:t>
            </a:r>
          </a:p>
          <a:p>
            <a:endParaRPr lang="en-GB" dirty="0">
              <a:solidFill>
                <a:schemeClr val="bg1"/>
              </a:solidFill>
              <a:latin typeface="Miriam Fixed" panose="020B0509050101010101" pitchFamily="49" charset="-79"/>
            </a:endParaRPr>
          </a:p>
          <a:p>
            <a:endParaRPr lang="en-GB" dirty="0">
              <a:solidFill>
                <a:schemeClr val="bg1"/>
              </a:solidFill>
              <a:latin typeface="Miriam Fixed" panose="020B0509050101010101" pitchFamily="49" charset="-79"/>
            </a:endParaRPr>
          </a:p>
          <a:p>
            <a:r>
              <a:rPr lang="en-GB" b="1" dirty="0">
                <a:solidFill>
                  <a:schemeClr val="bg1"/>
                </a:solidFill>
                <a:latin typeface="Miriam Fixed" panose="020B0509050101010101" pitchFamily="49" charset="-79"/>
                <a:cs typeface="Miriam Fixed" panose="020B0509050101010101" pitchFamily="49" charset="-79"/>
              </a:rPr>
              <a:t>ADVANTAGES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Large quantities of data can be interpreted quickly.</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Useful for visualising differences between many places.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Easier to extract actual numbers.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Can use raw data (totals or counts) and standardised data (ratios or percentages).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Smaller geographic regions are not overlooked.</a:t>
            </a:r>
          </a:p>
          <a:p>
            <a:pPr marL="285750" indent="-285750">
              <a:buFont typeface="Arial" panose="020B0604020202020204" pitchFamily="34" charset="0"/>
              <a:buChar char="•"/>
            </a:pPr>
            <a:endParaRPr lang="en-GB" sz="1600" dirty="0">
              <a:solidFill>
                <a:schemeClr val="bg1"/>
              </a:solidFill>
              <a:latin typeface="Miriam Fixed" panose="020B0509050101010101" pitchFamily="49" charset="-79"/>
            </a:endParaRPr>
          </a:p>
          <a:p>
            <a:endParaRPr lang="en-US" dirty="0">
              <a:solidFill>
                <a:schemeClr val="bg1"/>
              </a:solidFill>
            </a:endParaRPr>
          </a:p>
        </p:txBody>
      </p:sp>
      <p:sp>
        <p:nvSpPr>
          <p:cNvPr id="10" name="TextBox 9">
            <a:extLst>
              <a:ext uri="{FF2B5EF4-FFF2-40B4-BE49-F238E27FC236}">
                <a16:creationId xmlns:a16="http://schemas.microsoft.com/office/drawing/2014/main" id="{94EA7DBF-B141-7D42-8763-1C6C28869270}"/>
              </a:ext>
            </a:extLst>
          </p:cNvPr>
          <p:cNvSpPr txBox="1"/>
          <p:nvPr/>
        </p:nvSpPr>
        <p:spPr>
          <a:xfrm>
            <a:off x="452596" y="3833145"/>
            <a:ext cx="11286807" cy="2031325"/>
          </a:xfrm>
          <a:prstGeom prst="rect">
            <a:avLst/>
          </a:prstGeom>
          <a:noFill/>
        </p:spPr>
        <p:txBody>
          <a:bodyPr wrap="square" rtlCol="0">
            <a:spAutoFit/>
          </a:bodyPr>
          <a:lstStyle/>
          <a:p>
            <a:endParaRPr lang="en-GB" dirty="0">
              <a:solidFill>
                <a:srgbClr val="253F92"/>
              </a:solidFill>
              <a:latin typeface="Miriam Fixed" panose="020B0509050101010101" pitchFamily="49" charset="-79"/>
            </a:endParaRPr>
          </a:p>
          <a:p>
            <a:endParaRPr lang="en-GB" dirty="0">
              <a:solidFill>
                <a:srgbClr val="253F92"/>
              </a:solidFill>
              <a:latin typeface="Miriam Fixed" panose="020B0509050101010101" pitchFamily="49" charset="-79"/>
            </a:endParaRPr>
          </a:p>
          <a:p>
            <a:r>
              <a:rPr lang="en-GB" b="1" dirty="0">
                <a:solidFill>
                  <a:srgbClr val="253F92"/>
                </a:solidFill>
                <a:latin typeface="Miriam Fixed" panose="020B0509050101010101" pitchFamily="49" charset="-79"/>
                <a:cs typeface="Miriam Fixed" panose="020B0509050101010101" pitchFamily="49" charset="-79"/>
              </a:rPr>
              <a:t>DISADVANTAGES</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As values get bigger, symbols can begin to overlap.</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Size of symbols can obscure location.</a:t>
            </a:r>
          </a:p>
          <a:p>
            <a:pPr marL="28575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Map readers do not always estimate area of symbol well.</a:t>
            </a:r>
            <a:endParaRPr lang="en-GB" sz="1600" b="1" dirty="0">
              <a:solidFill>
                <a:srgbClr val="253F92"/>
              </a:solidFill>
              <a:latin typeface="Miriam Fixed" panose="020B0509050101010101" pitchFamily="49" charset="-79"/>
              <a:cs typeface="Miriam Fixed" panose="020B0509050101010101" pitchFamily="49" charset="-79"/>
            </a:endParaRPr>
          </a:p>
          <a:p>
            <a:endParaRPr lang="en-US" dirty="0">
              <a:solidFill>
                <a:srgbClr val="253F92"/>
              </a:solidFill>
            </a:endParaRPr>
          </a:p>
        </p:txBody>
      </p:sp>
    </p:spTree>
    <p:extLst>
      <p:ext uri="{BB962C8B-B14F-4D97-AF65-F5344CB8AC3E}">
        <p14:creationId xmlns:p14="http://schemas.microsoft.com/office/powerpoint/2010/main" val="73099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7" name="TextBox 6">
            <a:extLst>
              <a:ext uri="{FF2B5EF4-FFF2-40B4-BE49-F238E27FC236}">
                <a16:creationId xmlns:a16="http://schemas.microsoft.com/office/drawing/2014/main" id="{B6E6AC61-FCDA-6040-AF3D-11A4E0D8E6B2}"/>
              </a:ext>
            </a:extLst>
          </p:cNvPr>
          <p:cNvSpPr txBox="1"/>
          <p:nvPr/>
        </p:nvSpPr>
        <p:spPr>
          <a:xfrm>
            <a:off x="415041" y="100978"/>
            <a:ext cx="11286807" cy="2308324"/>
          </a:xfrm>
          <a:prstGeom prst="rect">
            <a:avLst/>
          </a:prstGeom>
          <a:noFill/>
        </p:spPr>
        <p:txBody>
          <a:bodyPr wrap="square" rtlCol="0">
            <a:spAutoFit/>
          </a:bodyPr>
          <a:lstStyle/>
          <a:p>
            <a:r>
              <a:rPr lang="en-GB" sz="2400" b="1" dirty="0">
                <a:solidFill>
                  <a:srgbClr val="253F92"/>
                </a:solidFill>
                <a:latin typeface="Miriam Fixed" panose="020B0509050101010101" pitchFamily="49" charset="-79"/>
                <a:cs typeface="Miriam Fixed" panose="020B0509050101010101" pitchFamily="49" charset="-79"/>
              </a:rPr>
              <a:t>CHOROPLETH MAP</a:t>
            </a:r>
          </a:p>
          <a:p>
            <a:endParaRPr lang="en-GB" dirty="0">
              <a:solidFill>
                <a:srgbClr val="253F92"/>
              </a:solidFill>
              <a:latin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A choropleth map is a map where geographic areas are coloured or styled in relation to a value.</a:t>
            </a:r>
          </a:p>
          <a:p>
            <a:pPr fontAlgn="base"/>
            <a:r>
              <a:rPr lang="en-GB" sz="1400" b="1" dirty="0">
                <a:solidFill>
                  <a:srgbClr val="253F92"/>
                </a:solidFill>
                <a:latin typeface="Miriam Fixed" panose="020B0509050101010101" pitchFamily="49" charset="-79"/>
                <a:cs typeface="Miriam Fixed" panose="020B0509050101010101" pitchFamily="49" charset="-79"/>
              </a:rPr>
              <a:t>This technique is useful when visualising how a measurement varies across a geographic area and is commonly used when looking at vote totals by a political party.</a:t>
            </a:r>
          </a:p>
          <a:p>
            <a:pPr fontAlgn="base"/>
            <a:r>
              <a:rPr lang="en-GB" sz="1400" b="1" dirty="0">
                <a:solidFill>
                  <a:srgbClr val="253F92"/>
                </a:solidFill>
                <a:latin typeface="Miriam Fixed" panose="020B0509050101010101" pitchFamily="49" charset="-79"/>
                <a:cs typeface="Miriam Fixed" panose="020B0509050101010101" pitchFamily="49" charset="-79"/>
              </a:rPr>
              <a:t>You should never use a choropleth map for raw data and instead should normalise or standardise your data to show rates or ratios.</a:t>
            </a:r>
          </a:p>
          <a:p>
            <a:endParaRPr lang="en-GB" sz="1600" dirty="0">
              <a:solidFill>
                <a:srgbClr val="253F92"/>
              </a:solidFill>
              <a:latin typeface="Miriam Fixed" panose="020B0509050101010101" pitchFamily="49" charset="-79"/>
            </a:endParaRPr>
          </a:p>
          <a:p>
            <a:pPr marL="285750" indent="-285750">
              <a:buFont typeface="Arial" panose="020B0604020202020204" pitchFamily="34" charset="0"/>
              <a:buChar char="•"/>
            </a:pPr>
            <a:endParaRPr lang="en-GB" sz="1600" dirty="0">
              <a:solidFill>
                <a:srgbClr val="253F92"/>
              </a:solidFill>
              <a:latin typeface="Miriam Fixed" panose="020B0509050101010101" pitchFamily="49" charset="-79"/>
            </a:endParaRPr>
          </a:p>
        </p:txBody>
      </p:sp>
      <p:sp>
        <p:nvSpPr>
          <p:cNvPr id="10" name="TextBox 9">
            <a:extLst>
              <a:ext uri="{FF2B5EF4-FFF2-40B4-BE49-F238E27FC236}">
                <a16:creationId xmlns:a16="http://schemas.microsoft.com/office/drawing/2014/main" id="{233AC127-18F7-3348-B2E7-8A9E3B764B06}"/>
              </a:ext>
            </a:extLst>
          </p:cNvPr>
          <p:cNvSpPr txBox="1"/>
          <p:nvPr/>
        </p:nvSpPr>
        <p:spPr>
          <a:xfrm>
            <a:off x="3995085" y="3308693"/>
            <a:ext cx="7479957" cy="2062103"/>
          </a:xfrm>
          <a:prstGeom prst="rect">
            <a:avLst/>
          </a:prstGeom>
          <a:noFill/>
        </p:spPr>
        <p:txBody>
          <a:bodyPr wrap="square" rtlCol="0">
            <a:spAutoFit/>
          </a:bodyPr>
          <a:lstStyle/>
          <a:p>
            <a:pPr fontAlgn="base"/>
            <a:r>
              <a:rPr lang="en-GB" sz="1400" b="1" dirty="0">
                <a:solidFill>
                  <a:srgbClr val="253F92"/>
                </a:solidFill>
                <a:latin typeface="Miriam Fixed" panose="020B0509050101010101" pitchFamily="49" charset="-79"/>
                <a:cs typeface="Miriam Fixed" panose="020B0509050101010101" pitchFamily="49" charset="-79"/>
              </a:rPr>
              <a:t>Donald Trump famously shared a choropleth map with reporters in 2016 that depicted the results of the 2016 election.</a:t>
            </a:r>
          </a:p>
          <a:p>
            <a:pPr fontAlgn="base"/>
            <a:r>
              <a:rPr lang="en-GB" sz="1400" b="1" dirty="0">
                <a:solidFill>
                  <a:srgbClr val="253F92"/>
                </a:solidFill>
                <a:latin typeface="Miriam Fixed" panose="020B0509050101010101" pitchFamily="49" charset="-79"/>
                <a:cs typeface="Miriam Fixed" panose="020B0509050101010101" pitchFamily="49" charset="-79"/>
              </a:rPr>
              <a:t>The map was very clear in showing that Donald Trump won more land mass than Hilary Clinton. However a lot of those red counties have tiny populations which is something the map does not tell you.</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A different thematic technique would have painted a very different picture if you allow for actual population of each county.</a:t>
            </a:r>
          </a:p>
          <a:p>
            <a:pPr fontAlgn="base"/>
            <a:endParaRPr lang="en-GB" sz="1600" dirty="0">
              <a:solidFill>
                <a:srgbClr val="253F92"/>
              </a:solidFill>
              <a:latin typeface="Miriam Fixed" panose="020B0509050101010101" pitchFamily="49" charset="-79"/>
            </a:endParaRPr>
          </a:p>
        </p:txBody>
      </p:sp>
      <p:pic>
        <p:nvPicPr>
          <p:cNvPr id="9" name="Picture 2">
            <a:extLst>
              <a:ext uri="{FF2B5EF4-FFF2-40B4-BE49-F238E27FC236}">
                <a16:creationId xmlns:a16="http://schemas.microsoft.com/office/drawing/2014/main" id="{64CDD7B2-E92F-7F4B-AB70-25138E3E95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041" y="2095972"/>
            <a:ext cx="3353238" cy="451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31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afterEffect">
                                  <p:stCondLst>
                                    <p:cond delay="0"/>
                                  </p:stCondLst>
                                  <p:childTnLst>
                                    <p:animEffect transition="out" filter="dissolv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AC15C-4342-394F-8A92-3B2DD6F27431}"/>
              </a:ext>
            </a:extLst>
          </p:cNvPr>
          <p:cNvSpPr/>
          <p:nvPr/>
        </p:nvSpPr>
        <p:spPr>
          <a:xfrm>
            <a:off x="0" y="0"/>
            <a:ext cx="12193200" cy="3430800"/>
          </a:xfrm>
          <a:prstGeom prst="rect">
            <a:avLst/>
          </a:prstGeom>
          <a:solidFill>
            <a:srgbClr val="253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bg1"/>
              </a:solidFill>
              <a:latin typeface="Miriam Fixed" panose="020B0509050101010101" pitchFamily="49" charset="-79"/>
            </a:endParaRPr>
          </a:p>
        </p:txBody>
      </p:sp>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9" name="TextBox 8">
            <a:extLst>
              <a:ext uri="{FF2B5EF4-FFF2-40B4-BE49-F238E27FC236}">
                <a16:creationId xmlns:a16="http://schemas.microsoft.com/office/drawing/2014/main" id="{4291531C-AB55-C141-865E-5AA21731A8DE}"/>
              </a:ext>
            </a:extLst>
          </p:cNvPr>
          <p:cNvSpPr txBox="1"/>
          <p:nvPr/>
        </p:nvSpPr>
        <p:spPr>
          <a:xfrm>
            <a:off x="415041" y="331359"/>
            <a:ext cx="11286807" cy="2646878"/>
          </a:xfrm>
          <a:prstGeom prst="rect">
            <a:avLst/>
          </a:prstGeom>
          <a:noFill/>
        </p:spPr>
        <p:txBody>
          <a:bodyPr wrap="square" rtlCol="0">
            <a:spAutoFit/>
          </a:bodyPr>
          <a:lstStyle/>
          <a:p>
            <a:r>
              <a:rPr lang="en-GB" sz="2400" b="1" dirty="0">
                <a:solidFill>
                  <a:schemeClr val="bg1"/>
                </a:solidFill>
                <a:latin typeface="Miriam Fixed" panose="020B0509050101010101" pitchFamily="49" charset="-79"/>
                <a:cs typeface="Miriam Fixed" panose="020B0509050101010101" pitchFamily="49" charset="-79"/>
              </a:rPr>
              <a:t>CHOROPLETH MAP</a:t>
            </a:r>
          </a:p>
          <a:p>
            <a:endParaRPr lang="en-GB" dirty="0">
              <a:solidFill>
                <a:schemeClr val="bg1"/>
              </a:solidFill>
              <a:latin typeface="Miriam Fixed" panose="020B0509050101010101" pitchFamily="49" charset="-79"/>
            </a:endParaRPr>
          </a:p>
          <a:p>
            <a:endParaRPr lang="en-GB" dirty="0">
              <a:solidFill>
                <a:schemeClr val="bg1"/>
              </a:solidFill>
              <a:latin typeface="Miriam Fixed" panose="020B0509050101010101" pitchFamily="49" charset="-79"/>
            </a:endParaRPr>
          </a:p>
          <a:p>
            <a:r>
              <a:rPr lang="en-GB" b="1" dirty="0">
                <a:solidFill>
                  <a:schemeClr val="bg1"/>
                </a:solidFill>
                <a:latin typeface="Miriam Fixed" panose="020B0509050101010101" pitchFamily="49" charset="-79"/>
                <a:cs typeface="Miriam Fixed" panose="020B0509050101010101" pitchFamily="49" charset="-79"/>
              </a:rPr>
              <a:t>ADVANTAGES</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Easy to understand.</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Depicts spatial distributions of data really well.</a:t>
            </a:r>
          </a:p>
          <a:p>
            <a:pPr marL="285750" indent="-285750">
              <a:buFont typeface="Arial" panose="020B0604020202020204" pitchFamily="34" charset="0"/>
              <a:buChar char="•"/>
            </a:pPr>
            <a:r>
              <a:rPr lang="en-GB" b="1" dirty="0">
                <a:solidFill>
                  <a:schemeClr val="bg1"/>
                </a:solidFill>
                <a:latin typeface="Miriam Fixed" panose="020B0509050101010101" pitchFamily="49" charset="-79"/>
                <a:cs typeface="Miriam Fixed" panose="020B0509050101010101" pitchFamily="49" charset="-79"/>
              </a:rPr>
              <a:t>Works at virtually all scales.</a:t>
            </a:r>
          </a:p>
          <a:p>
            <a:pPr marL="285750" indent="-285750">
              <a:buFont typeface="Arial" panose="020B0604020202020204" pitchFamily="34" charset="0"/>
              <a:buChar char="•"/>
            </a:pPr>
            <a:endParaRPr lang="en-GB" sz="1600" dirty="0">
              <a:solidFill>
                <a:schemeClr val="bg1"/>
              </a:solidFill>
              <a:latin typeface="Miriam Fixed" panose="020B0509050101010101" pitchFamily="49" charset="-79"/>
            </a:endParaRPr>
          </a:p>
          <a:p>
            <a:endParaRPr lang="en-US" dirty="0">
              <a:solidFill>
                <a:schemeClr val="bg1"/>
              </a:solidFill>
            </a:endParaRPr>
          </a:p>
        </p:txBody>
      </p:sp>
      <p:sp>
        <p:nvSpPr>
          <p:cNvPr id="10" name="TextBox 9">
            <a:extLst>
              <a:ext uri="{FF2B5EF4-FFF2-40B4-BE49-F238E27FC236}">
                <a16:creationId xmlns:a16="http://schemas.microsoft.com/office/drawing/2014/main" id="{94EA7DBF-B141-7D42-8763-1C6C28869270}"/>
              </a:ext>
            </a:extLst>
          </p:cNvPr>
          <p:cNvSpPr txBox="1"/>
          <p:nvPr/>
        </p:nvSpPr>
        <p:spPr>
          <a:xfrm>
            <a:off x="452596" y="3833145"/>
            <a:ext cx="11286807" cy="2031325"/>
          </a:xfrm>
          <a:prstGeom prst="rect">
            <a:avLst/>
          </a:prstGeom>
          <a:noFill/>
        </p:spPr>
        <p:txBody>
          <a:bodyPr wrap="square" rtlCol="0">
            <a:spAutoFit/>
          </a:bodyPr>
          <a:lstStyle/>
          <a:p>
            <a:endParaRPr lang="en-GB" dirty="0">
              <a:solidFill>
                <a:srgbClr val="253F92"/>
              </a:solidFill>
              <a:latin typeface="Miriam Fixed" panose="020B0509050101010101" pitchFamily="49" charset="-79"/>
            </a:endParaRPr>
          </a:p>
          <a:p>
            <a:endParaRPr lang="en-GB" dirty="0">
              <a:solidFill>
                <a:srgbClr val="253F92"/>
              </a:solidFill>
              <a:latin typeface="Miriam Fixed" panose="020B0509050101010101" pitchFamily="49" charset="-79"/>
            </a:endParaRPr>
          </a:p>
          <a:p>
            <a:r>
              <a:rPr lang="en-GB" b="1" dirty="0">
                <a:solidFill>
                  <a:srgbClr val="253F92"/>
                </a:solidFill>
                <a:latin typeface="Miriam Fixed" panose="020B0509050101010101" pitchFamily="49" charset="-79"/>
                <a:cs typeface="Miriam Fixed" panose="020B0509050101010101" pitchFamily="49" charset="-79"/>
              </a:rPr>
              <a:t>DISADVANTAGES</a:t>
            </a:r>
          </a:p>
          <a:p>
            <a:pPr marL="285750" lvl="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May not work in black and white.</a:t>
            </a:r>
          </a:p>
          <a:p>
            <a:pPr marL="285750" lvl="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Map assumes the region/area has the same value. Normalise.</a:t>
            </a:r>
          </a:p>
          <a:p>
            <a:pPr marL="285750" lvl="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Smaller regions/areas can get easily overlooked.</a:t>
            </a:r>
          </a:p>
          <a:p>
            <a:pPr marL="285750" lvl="0" indent="-285750">
              <a:buFont typeface="Arial" panose="020B0604020202020204" pitchFamily="34" charset="0"/>
              <a:buChar char="•"/>
            </a:pPr>
            <a:r>
              <a:rPr lang="en-GB" b="1" dirty="0">
                <a:solidFill>
                  <a:srgbClr val="253F92"/>
                </a:solidFill>
                <a:latin typeface="Miriam Fixed" panose="020B0509050101010101" pitchFamily="49" charset="-79"/>
                <a:cs typeface="Miriam Fixed" panose="020B0509050101010101" pitchFamily="49" charset="-79"/>
              </a:rPr>
              <a:t>Not suitable for raw data.</a:t>
            </a:r>
            <a:endParaRPr lang="en-US" b="1" dirty="0">
              <a:solidFill>
                <a:srgbClr val="253F92"/>
              </a:solidFill>
              <a:latin typeface="Miriam Fixed" panose="020B0509050101010101" pitchFamily="49" charset="-79"/>
              <a:cs typeface="Miriam Fixed" panose="020B0509050101010101" pitchFamily="49" charset="-79"/>
            </a:endParaRPr>
          </a:p>
        </p:txBody>
      </p:sp>
    </p:spTree>
    <p:extLst>
      <p:ext uri="{BB962C8B-B14F-4D97-AF65-F5344CB8AC3E}">
        <p14:creationId xmlns:p14="http://schemas.microsoft.com/office/powerpoint/2010/main" val="3769975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57713-302F-D746-8441-183DF1DB378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60454" y="6106426"/>
            <a:ext cx="1530865" cy="502315"/>
          </a:xfrm>
          <a:prstGeom prst="rect">
            <a:avLst/>
          </a:prstGeom>
        </p:spPr>
      </p:pic>
      <p:sp>
        <p:nvSpPr>
          <p:cNvPr id="7" name="TextBox 6">
            <a:extLst>
              <a:ext uri="{FF2B5EF4-FFF2-40B4-BE49-F238E27FC236}">
                <a16:creationId xmlns:a16="http://schemas.microsoft.com/office/drawing/2014/main" id="{B6E6AC61-FCDA-6040-AF3D-11A4E0D8E6B2}"/>
              </a:ext>
            </a:extLst>
          </p:cNvPr>
          <p:cNvSpPr txBox="1"/>
          <p:nvPr/>
        </p:nvSpPr>
        <p:spPr>
          <a:xfrm>
            <a:off x="415041" y="100978"/>
            <a:ext cx="11286807" cy="2800767"/>
          </a:xfrm>
          <a:prstGeom prst="rect">
            <a:avLst/>
          </a:prstGeom>
          <a:noFill/>
        </p:spPr>
        <p:txBody>
          <a:bodyPr wrap="square" rtlCol="0">
            <a:spAutoFit/>
          </a:bodyPr>
          <a:lstStyle/>
          <a:p>
            <a:r>
              <a:rPr lang="en-GB" sz="2400" b="1" dirty="0">
                <a:solidFill>
                  <a:srgbClr val="253F92"/>
                </a:solidFill>
                <a:latin typeface="Miriam Fixed" panose="020B0509050101010101" pitchFamily="49" charset="-79"/>
                <a:cs typeface="Miriam Fixed" panose="020B0509050101010101" pitchFamily="49" charset="-79"/>
              </a:rPr>
              <a:t>HEAT MAP</a:t>
            </a:r>
          </a:p>
          <a:p>
            <a:endParaRPr lang="en-GB" dirty="0">
              <a:solidFill>
                <a:srgbClr val="253F92"/>
              </a:solidFill>
              <a:latin typeface="Miriam Fixed" panose="020B0509050101010101" pitchFamily="49" charset="-79"/>
            </a:endParaRPr>
          </a:p>
          <a:p>
            <a:pPr marL="285750" indent="-285750">
              <a:buFont typeface="Arial" panose="020B0604020202020204" pitchFamily="34" charset="0"/>
              <a:buChar char="•"/>
            </a:pPr>
            <a:r>
              <a:rPr lang="en-GB" sz="1400" b="1" dirty="0">
                <a:solidFill>
                  <a:srgbClr val="253F92"/>
                </a:solidFill>
                <a:latin typeface="Miriam Fixed" panose="020B0509050101010101" pitchFamily="49" charset="-79"/>
                <a:cs typeface="Miriam Fixed" panose="020B0509050101010101" pitchFamily="49" charset="-79"/>
              </a:rPr>
              <a:t>A heat map is used to represent the density of data in gradients of colour.</a:t>
            </a:r>
          </a:p>
          <a:p>
            <a:pPr marL="285750" indent="-285750">
              <a:buFont typeface="Arial" panose="020B0604020202020204" pitchFamily="34" charset="0"/>
              <a:buChar char="•"/>
            </a:pPr>
            <a:endParaRPr lang="en-GB" sz="1400" b="1" dirty="0">
              <a:solidFill>
                <a:srgbClr val="253F92"/>
              </a:solidFill>
              <a:latin typeface="Miriam Fixed" panose="020B0509050101010101" pitchFamily="49" charset="-79"/>
              <a:cs typeface="Miriam Fixed" panose="020B0509050101010101" pitchFamily="49" charset="-79"/>
            </a:endParaRPr>
          </a:p>
          <a:p>
            <a:r>
              <a:rPr lang="en-GB" sz="1400" b="1" dirty="0">
                <a:solidFill>
                  <a:srgbClr val="253F92"/>
                </a:solidFill>
                <a:latin typeface="Miriam Fixed" panose="020B0509050101010101" pitchFamily="49" charset="-79"/>
                <a:cs typeface="Miriam Fixed" panose="020B0509050101010101" pitchFamily="49" charset="-79"/>
              </a:rPr>
              <a:t>A heat map is a favourite among many and is used to represent the density of data in gradients of colour.</a:t>
            </a:r>
          </a:p>
          <a:p>
            <a:r>
              <a:rPr lang="en-GB" sz="1400" b="1" dirty="0">
                <a:solidFill>
                  <a:srgbClr val="253F92"/>
                </a:solidFill>
                <a:latin typeface="Miriam Fixed" panose="020B0509050101010101" pitchFamily="49" charset="-79"/>
                <a:cs typeface="Miriam Fixed" panose="020B0509050101010101" pitchFamily="49" charset="-79"/>
              </a:rPr>
              <a:t>They are typically used to depict things like crime hot spots or temperature. </a:t>
            </a:r>
          </a:p>
          <a:p>
            <a:r>
              <a:rPr lang="en-GB" sz="1600" dirty="0">
                <a:solidFill>
                  <a:srgbClr val="253F92"/>
                </a:solidFill>
                <a:latin typeface="Miriam Fixed" panose="020B0509050101010101" pitchFamily="49" charset="-79"/>
              </a:rPr>
              <a:t> </a:t>
            </a:r>
            <a:br>
              <a:rPr lang="en-GB" sz="1600" dirty="0"/>
            </a:br>
            <a:endParaRPr lang="en-GB" sz="1600" dirty="0">
              <a:solidFill>
                <a:schemeClr val="tx1"/>
              </a:solidFill>
            </a:endParaRPr>
          </a:p>
          <a:p>
            <a:endParaRPr lang="en-GB" sz="1600" dirty="0">
              <a:solidFill>
                <a:srgbClr val="253F92"/>
              </a:solidFill>
              <a:latin typeface="Miriam Fixed" panose="020B0509050101010101" pitchFamily="49" charset="-79"/>
            </a:endParaRPr>
          </a:p>
          <a:p>
            <a:pPr marL="285750" indent="-285750">
              <a:buFont typeface="Arial" panose="020B0604020202020204" pitchFamily="34" charset="0"/>
              <a:buChar char="•"/>
            </a:pPr>
            <a:endParaRPr lang="en-GB" sz="1600" dirty="0">
              <a:solidFill>
                <a:srgbClr val="253F92"/>
              </a:solidFill>
              <a:latin typeface="Miriam Fixed" panose="020B0509050101010101" pitchFamily="49" charset="-79"/>
            </a:endParaRPr>
          </a:p>
        </p:txBody>
      </p:sp>
      <p:sp>
        <p:nvSpPr>
          <p:cNvPr id="10" name="TextBox 9">
            <a:extLst>
              <a:ext uri="{FF2B5EF4-FFF2-40B4-BE49-F238E27FC236}">
                <a16:creationId xmlns:a16="http://schemas.microsoft.com/office/drawing/2014/main" id="{233AC127-18F7-3348-B2E7-8A9E3B764B06}"/>
              </a:ext>
            </a:extLst>
          </p:cNvPr>
          <p:cNvSpPr txBox="1"/>
          <p:nvPr/>
        </p:nvSpPr>
        <p:spPr>
          <a:xfrm>
            <a:off x="6133558" y="2430305"/>
            <a:ext cx="5038025" cy="3323987"/>
          </a:xfrm>
          <a:prstGeom prst="rect">
            <a:avLst/>
          </a:prstGeom>
          <a:noFill/>
        </p:spPr>
        <p:txBody>
          <a:bodyPr wrap="square" rtlCol="0">
            <a:spAutoFit/>
          </a:bodyPr>
          <a:lstStyle/>
          <a:p>
            <a:pPr fontAlgn="base"/>
            <a:r>
              <a:rPr lang="en-GB" sz="1400" b="1" dirty="0">
                <a:solidFill>
                  <a:srgbClr val="253F92"/>
                </a:solidFill>
                <a:latin typeface="Miriam Fixed" panose="020B0509050101010101" pitchFamily="49" charset="-79"/>
                <a:cs typeface="Miriam Fixed" panose="020B0509050101010101" pitchFamily="49" charset="-79"/>
              </a:rPr>
              <a:t>This heat map shows the temperature of the land and has been generated using information from the Copernicus Sentinel-3’s Sea and Land Surface Temperature Radiometer. The map is easy to interpret and quickly shows the difference in land temperature across some European land mass. </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When using 3</a:t>
            </a:r>
            <a:r>
              <a:rPr lang="en-GB" sz="1400" b="1" baseline="30000" dirty="0">
                <a:solidFill>
                  <a:srgbClr val="253F92"/>
                </a:solidFill>
                <a:latin typeface="Miriam Fixed" panose="020B0509050101010101" pitchFamily="49" charset="-79"/>
                <a:cs typeface="Miriam Fixed" panose="020B0509050101010101" pitchFamily="49" charset="-79"/>
              </a:rPr>
              <a:t>rd</a:t>
            </a:r>
            <a:r>
              <a:rPr lang="en-GB" sz="1400" b="1" dirty="0">
                <a:solidFill>
                  <a:srgbClr val="253F92"/>
                </a:solidFill>
                <a:latin typeface="Miriam Fixed" panose="020B0509050101010101" pitchFamily="49" charset="-79"/>
                <a:cs typeface="Miriam Fixed" panose="020B0509050101010101" pitchFamily="49" charset="-79"/>
              </a:rPr>
              <a:t> party data it’s important that your source is accurate and trustworthy and that you understand what the data is telling you.</a:t>
            </a:r>
          </a:p>
          <a:p>
            <a:pPr fontAlgn="base"/>
            <a:endParaRPr lang="en-GB" sz="1400" b="1" dirty="0">
              <a:solidFill>
                <a:srgbClr val="253F92"/>
              </a:solidFill>
              <a:latin typeface="Miriam Fixed" panose="020B0509050101010101" pitchFamily="49" charset="-79"/>
              <a:cs typeface="Miriam Fixed" panose="020B0509050101010101" pitchFamily="49" charset="-79"/>
            </a:endParaRPr>
          </a:p>
          <a:p>
            <a:pPr fontAlgn="base"/>
            <a:r>
              <a:rPr lang="en-GB" sz="1400" b="1" dirty="0">
                <a:solidFill>
                  <a:srgbClr val="253F92"/>
                </a:solidFill>
                <a:latin typeface="Miriam Fixed" panose="020B0509050101010101" pitchFamily="49" charset="-79"/>
                <a:cs typeface="Miriam Fixed" panose="020B0509050101010101" pitchFamily="49" charset="-79"/>
              </a:rPr>
              <a:t>If you don’t, then your map may misinform and your message lost.</a:t>
            </a:r>
            <a:endParaRPr lang="en-GB" sz="1600" dirty="0">
              <a:solidFill>
                <a:srgbClr val="253F92"/>
              </a:solidFill>
              <a:latin typeface="Miriam Fixed" panose="020B0509050101010101" pitchFamily="49" charset="-79"/>
            </a:endParaRPr>
          </a:p>
        </p:txBody>
      </p:sp>
      <p:pic>
        <p:nvPicPr>
          <p:cNvPr id="2" name="Picture 1">
            <a:extLst>
              <a:ext uri="{FF2B5EF4-FFF2-40B4-BE49-F238E27FC236}">
                <a16:creationId xmlns:a16="http://schemas.microsoft.com/office/drawing/2014/main" id="{50FF3B83-CB65-BF44-AF80-38B7C18B77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89772" y="2256182"/>
            <a:ext cx="4556411" cy="4133898"/>
          </a:xfrm>
          <a:prstGeom prst="rect">
            <a:avLst/>
          </a:prstGeom>
        </p:spPr>
      </p:pic>
      <p:sp>
        <p:nvSpPr>
          <p:cNvPr id="9" name="TextBox 8">
            <a:extLst>
              <a:ext uri="{FF2B5EF4-FFF2-40B4-BE49-F238E27FC236}">
                <a16:creationId xmlns:a16="http://schemas.microsoft.com/office/drawing/2014/main" id="{E68504DD-4342-7241-8AD4-BFD3BF71D10D}"/>
              </a:ext>
            </a:extLst>
          </p:cNvPr>
          <p:cNvSpPr txBox="1"/>
          <p:nvPr/>
        </p:nvSpPr>
        <p:spPr>
          <a:xfrm>
            <a:off x="792045" y="6390080"/>
            <a:ext cx="5266399" cy="584775"/>
          </a:xfrm>
          <a:prstGeom prst="rect">
            <a:avLst/>
          </a:prstGeom>
          <a:noFill/>
        </p:spPr>
        <p:txBody>
          <a:bodyPr wrap="square" rtlCol="0">
            <a:spAutoFit/>
          </a:bodyPr>
          <a:lstStyle/>
          <a:p>
            <a:pPr fontAlgn="base"/>
            <a:r>
              <a:rPr lang="en-GB" sz="800" b="1" dirty="0">
                <a:solidFill>
                  <a:srgbClr val="253F92"/>
                </a:solidFill>
                <a:latin typeface="Miriam Fixed" panose="020B0509050101010101" pitchFamily="49" charset="-79"/>
                <a:cs typeface="Miriam Fixed" panose="020B0509050101010101" pitchFamily="49" charset="-79"/>
              </a:rPr>
              <a:t>Contains modified Copernicus Sentinel data 2019 / CC BY-SA 3.0-IGO (https://</a:t>
            </a:r>
            <a:r>
              <a:rPr lang="en-GB" sz="800" b="1" dirty="0" err="1">
                <a:solidFill>
                  <a:srgbClr val="253F92"/>
                </a:solidFill>
                <a:latin typeface="Miriam Fixed" panose="020B0509050101010101" pitchFamily="49" charset="-79"/>
                <a:cs typeface="Miriam Fixed" panose="020B0509050101010101" pitchFamily="49" charset="-79"/>
              </a:rPr>
              <a:t>creativecommons.org</a:t>
            </a:r>
            <a:r>
              <a:rPr lang="en-GB" sz="800" b="1" dirty="0">
                <a:solidFill>
                  <a:srgbClr val="253F92"/>
                </a:solidFill>
                <a:latin typeface="Miriam Fixed" panose="020B0509050101010101" pitchFamily="49" charset="-79"/>
                <a:cs typeface="Miriam Fixed" panose="020B0509050101010101" pitchFamily="49" charset="-79"/>
              </a:rPr>
              <a:t>/licenses/by-</a:t>
            </a:r>
            <a:r>
              <a:rPr lang="en-GB" sz="800" b="1" dirty="0" err="1">
                <a:solidFill>
                  <a:srgbClr val="253F92"/>
                </a:solidFill>
                <a:latin typeface="Miriam Fixed" panose="020B0509050101010101" pitchFamily="49" charset="-79"/>
                <a:cs typeface="Miriam Fixed" panose="020B0509050101010101" pitchFamily="49" charset="-79"/>
              </a:rPr>
              <a:t>sa</a:t>
            </a:r>
            <a:r>
              <a:rPr lang="en-GB" sz="800" b="1" dirty="0">
                <a:solidFill>
                  <a:srgbClr val="253F92"/>
                </a:solidFill>
                <a:latin typeface="Miriam Fixed" panose="020B0509050101010101" pitchFamily="49" charset="-79"/>
                <a:cs typeface="Miriam Fixed" panose="020B0509050101010101" pitchFamily="49" charset="-79"/>
              </a:rPr>
              <a:t>/3.0-igo).</a:t>
            </a:r>
          </a:p>
          <a:p>
            <a:pPr fontAlgn="base"/>
            <a:endParaRPr lang="en-GB" sz="1600" dirty="0">
              <a:solidFill>
                <a:srgbClr val="253F92"/>
              </a:solidFill>
              <a:latin typeface="Miriam Fixed" panose="020B0509050101010101" pitchFamily="49" charset="-79"/>
            </a:endParaRPr>
          </a:p>
        </p:txBody>
      </p:sp>
    </p:spTree>
    <p:extLst>
      <p:ext uri="{BB962C8B-B14F-4D97-AF65-F5344CB8AC3E}">
        <p14:creationId xmlns:p14="http://schemas.microsoft.com/office/powerpoint/2010/main" val="3536555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1197</Words>
  <Application>Microsoft Office PowerPoint</Application>
  <PresentationFormat>Widescreen</PresentationFormat>
  <Paragraphs>140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 Light</vt:lpstr>
      <vt:lpstr>Calibri</vt:lpstr>
      <vt:lpstr>Miriam Fixed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Naylor</dc:creator>
  <cp:lastModifiedBy>Dominique René</cp:lastModifiedBy>
  <cp:revision>19</cp:revision>
  <dcterms:created xsi:type="dcterms:W3CDTF">2020-07-06T12:41:22Z</dcterms:created>
  <dcterms:modified xsi:type="dcterms:W3CDTF">2020-08-10T15:15:37Z</dcterms:modified>
</cp:coreProperties>
</file>